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290" r:id="rId4"/>
    <p:sldId id="261" r:id="rId5"/>
    <p:sldId id="262" r:id="rId6"/>
    <p:sldId id="273" r:id="rId7"/>
    <p:sldId id="264" r:id="rId8"/>
    <p:sldId id="266" r:id="rId9"/>
    <p:sldId id="267" r:id="rId10"/>
    <p:sldId id="271" r:id="rId11"/>
    <p:sldId id="269" r:id="rId12"/>
    <p:sldId id="270" r:id="rId13"/>
    <p:sldId id="276" r:id="rId14"/>
    <p:sldId id="272" r:id="rId15"/>
    <p:sldId id="278" r:id="rId16"/>
    <p:sldId id="279" r:id="rId17"/>
    <p:sldId id="291" r:id="rId18"/>
    <p:sldId id="280" r:id="rId19"/>
    <p:sldId id="281" r:id="rId20"/>
    <p:sldId id="282" r:id="rId21"/>
    <p:sldId id="283" r:id="rId22"/>
    <p:sldId id="288" r:id="rId23"/>
    <p:sldId id="284" r:id="rId24"/>
    <p:sldId id="285" r:id="rId25"/>
    <p:sldId id="287" r:id="rId26"/>
    <p:sldId id="286" r:id="rId27"/>
    <p:sldId id="257" r:id="rId28"/>
    <p:sldId id="258" r:id="rId29"/>
    <p:sldId id="259" r:id="rId3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2052"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539E7-5AC2-4E3B-A168-72FC527F0D7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da-DK"/>
        </a:p>
      </dgm:t>
    </dgm:pt>
    <dgm:pt modelId="{E9363368-EDCB-4806-9222-DF9A971581DF}">
      <dgm:prSet phldrT="[Tekst]" custT="1"/>
      <dgm:spPr>
        <a:solidFill>
          <a:schemeClr val="tx2"/>
        </a:solidFill>
      </dgm:spPr>
      <dgm:t>
        <a:bodyPr lIns="72000" tIns="72000" anchor="t"/>
        <a:lstStyle/>
        <a:p>
          <a:r>
            <a:rPr lang="da-DK" sz="1600" dirty="0" smtClean="0"/>
            <a:t>Første - andet år</a:t>
          </a:r>
          <a:endParaRPr lang="da-DK" sz="1600" dirty="0"/>
        </a:p>
      </dgm:t>
    </dgm:pt>
    <dgm:pt modelId="{1B828DAF-126C-4A72-8D87-39A16DAECA24}" type="parTrans" cxnId="{B48BF9E1-287C-4C7D-B89E-FEDED8A43E1F}">
      <dgm:prSet/>
      <dgm:spPr/>
      <dgm:t>
        <a:bodyPr/>
        <a:lstStyle/>
        <a:p>
          <a:endParaRPr lang="da-DK" sz="1200"/>
        </a:p>
      </dgm:t>
    </dgm:pt>
    <dgm:pt modelId="{237DF9F7-67F9-44CA-B184-CBC96B65D35B}" type="sibTrans" cxnId="{B48BF9E1-287C-4C7D-B89E-FEDED8A43E1F}">
      <dgm:prSet/>
      <dgm:spPr/>
      <dgm:t>
        <a:bodyPr/>
        <a:lstStyle/>
        <a:p>
          <a:endParaRPr lang="da-DK" sz="1200"/>
        </a:p>
      </dgm:t>
    </dgm:pt>
    <dgm:pt modelId="{3C352E90-96A4-4BD8-BE2C-0A87BDD9AC8C}">
      <dgm:prSet phldrT="[Tekst]" custT="1"/>
      <dgm:spPr/>
      <dgm:t>
        <a:bodyPr anchor="ctr"/>
        <a:lstStyle/>
        <a:p>
          <a:r>
            <a:rPr lang="da-DK" sz="1400" dirty="0" smtClean="0"/>
            <a:t>- Sæl</a:t>
          </a:r>
        </a:p>
        <a:p>
          <a:r>
            <a:rPr lang="da-DK" sz="1400" dirty="0" smtClean="0"/>
            <a:t>- Søløve</a:t>
          </a:r>
        </a:p>
        <a:p>
          <a:r>
            <a:rPr lang="da-DK" sz="1400" dirty="0" smtClean="0"/>
            <a:t>- Delfin</a:t>
          </a:r>
          <a:endParaRPr lang="da-DK" sz="1400" dirty="0"/>
        </a:p>
      </dgm:t>
    </dgm:pt>
    <dgm:pt modelId="{FF4AE415-67FF-4698-A912-95A25F3B98E8}" type="parTrans" cxnId="{14F9F556-6E58-4AA3-91C1-78AA68A0969C}">
      <dgm:prSet/>
      <dgm:spPr/>
      <dgm:t>
        <a:bodyPr/>
        <a:lstStyle/>
        <a:p>
          <a:endParaRPr lang="da-DK" sz="1200"/>
        </a:p>
      </dgm:t>
    </dgm:pt>
    <dgm:pt modelId="{038E9B27-366E-459A-9ABF-E0BDD27B7F8F}" type="sibTrans" cxnId="{14F9F556-6E58-4AA3-91C1-78AA68A0969C}">
      <dgm:prSet/>
      <dgm:spPr/>
      <dgm:t>
        <a:bodyPr/>
        <a:lstStyle/>
        <a:p>
          <a:endParaRPr lang="da-DK" sz="1200"/>
        </a:p>
      </dgm:t>
    </dgm:pt>
    <dgm:pt modelId="{89AE03E5-8124-4DFE-85F1-BDD58F86311D}">
      <dgm:prSet phldrT="[Tekst]" custT="1"/>
      <dgm:spPr>
        <a:solidFill>
          <a:schemeClr val="tx2"/>
        </a:solidFill>
      </dgm:spPr>
      <dgm:t>
        <a:bodyPr lIns="72000" tIns="72000" anchor="t"/>
        <a:lstStyle/>
        <a:p>
          <a:r>
            <a:rPr lang="da-DK" sz="1600" dirty="0" smtClean="0"/>
            <a:t>Tredje – femte år</a:t>
          </a:r>
          <a:endParaRPr lang="da-DK" sz="1600" dirty="0"/>
        </a:p>
      </dgm:t>
    </dgm:pt>
    <dgm:pt modelId="{48732779-B632-42B7-AC25-0E7D4E72E2CF}" type="parTrans" cxnId="{B46F5C76-8590-4848-A0F3-989E95E75865}">
      <dgm:prSet/>
      <dgm:spPr/>
      <dgm:t>
        <a:bodyPr/>
        <a:lstStyle/>
        <a:p>
          <a:endParaRPr lang="da-DK" sz="1200"/>
        </a:p>
      </dgm:t>
    </dgm:pt>
    <dgm:pt modelId="{9712BA2A-271B-4278-9988-344BDEEDF71C}" type="sibTrans" cxnId="{B46F5C76-8590-4848-A0F3-989E95E75865}">
      <dgm:prSet/>
      <dgm:spPr/>
      <dgm:t>
        <a:bodyPr/>
        <a:lstStyle/>
        <a:p>
          <a:endParaRPr lang="da-DK" sz="1200"/>
        </a:p>
      </dgm:t>
    </dgm:pt>
    <dgm:pt modelId="{690754AC-D755-4AC6-9490-3362C3978FF4}">
      <dgm:prSet phldrT="[Tekst]" custT="1"/>
      <dgm:spPr/>
      <dgm:t>
        <a:bodyPr anchor="ctr"/>
        <a:lstStyle/>
        <a:p>
          <a:r>
            <a:rPr lang="da-DK" sz="1400" dirty="0" smtClean="0"/>
            <a:t>- Bådsmand</a:t>
          </a:r>
        </a:p>
        <a:p>
          <a:r>
            <a:rPr lang="da-DK" sz="1400" dirty="0" smtClean="0"/>
            <a:t>- Skipper</a:t>
          </a:r>
        </a:p>
        <a:p>
          <a:r>
            <a:rPr lang="da-DK" sz="1400" dirty="0" smtClean="0"/>
            <a:t>- Kaptajn</a:t>
          </a:r>
          <a:endParaRPr lang="da-DK" sz="1400" dirty="0"/>
        </a:p>
      </dgm:t>
    </dgm:pt>
    <dgm:pt modelId="{FDBB52A6-59F9-4E22-B6A5-6893C62ED5A2}" type="parTrans" cxnId="{A11C563D-20C3-45A8-9EE8-16CF2D2A90C5}">
      <dgm:prSet/>
      <dgm:spPr/>
      <dgm:t>
        <a:bodyPr/>
        <a:lstStyle/>
        <a:p>
          <a:endParaRPr lang="da-DK" sz="1200"/>
        </a:p>
      </dgm:t>
    </dgm:pt>
    <dgm:pt modelId="{75314E17-F35C-4159-8A5C-5AB02D1829E1}" type="sibTrans" cxnId="{A11C563D-20C3-45A8-9EE8-16CF2D2A90C5}">
      <dgm:prSet/>
      <dgm:spPr/>
      <dgm:t>
        <a:bodyPr/>
        <a:lstStyle/>
        <a:p>
          <a:endParaRPr lang="da-DK" sz="1200"/>
        </a:p>
      </dgm:t>
    </dgm:pt>
    <dgm:pt modelId="{C344B223-218D-43E8-A640-B2E1F02147E0}" type="pres">
      <dgm:prSet presAssocID="{784539E7-5AC2-4E3B-A168-72FC527F0D7C}" presName="Name0" presStyleCnt="0">
        <dgm:presLayoutVars>
          <dgm:chMax val="5"/>
          <dgm:chPref val="5"/>
          <dgm:dir/>
          <dgm:animLvl val="lvl"/>
        </dgm:presLayoutVars>
      </dgm:prSet>
      <dgm:spPr/>
      <dgm:t>
        <a:bodyPr/>
        <a:lstStyle/>
        <a:p>
          <a:endParaRPr lang="da-DK"/>
        </a:p>
      </dgm:t>
    </dgm:pt>
    <dgm:pt modelId="{AAE1E801-2423-4627-B174-4A36D0E57EBA}" type="pres">
      <dgm:prSet presAssocID="{E9363368-EDCB-4806-9222-DF9A971581DF}" presName="parentText1" presStyleLbl="node1" presStyleIdx="0" presStyleCnt="2">
        <dgm:presLayoutVars>
          <dgm:chMax/>
          <dgm:chPref val="3"/>
          <dgm:bulletEnabled val="1"/>
        </dgm:presLayoutVars>
      </dgm:prSet>
      <dgm:spPr/>
      <dgm:t>
        <a:bodyPr/>
        <a:lstStyle/>
        <a:p>
          <a:endParaRPr lang="da-DK"/>
        </a:p>
      </dgm:t>
    </dgm:pt>
    <dgm:pt modelId="{449CE857-5EEF-4DE6-9E37-956B5157B2EA}" type="pres">
      <dgm:prSet presAssocID="{E9363368-EDCB-4806-9222-DF9A971581DF}" presName="childText1" presStyleLbl="solidAlignAcc1" presStyleIdx="0" presStyleCnt="2" custScaleY="68234" custLinFactNeighborX="631" custLinFactNeighborY="-14049">
        <dgm:presLayoutVars>
          <dgm:chMax val="0"/>
          <dgm:chPref val="0"/>
          <dgm:bulletEnabled val="1"/>
        </dgm:presLayoutVars>
      </dgm:prSet>
      <dgm:spPr/>
      <dgm:t>
        <a:bodyPr/>
        <a:lstStyle/>
        <a:p>
          <a:endParaRPr lang="da-DK"/>
        </a:p>
      </dgm:t>
    </dgm:pt>
    <dgm:pt modelId="{CB83776C-A492-4D80-B0E6-B8472EFD8AA8}" type="pres">
      <dgm:prSet presAssocID="{89AE03E5-8124-4DFE-85F1-BDD58F86311D}" presName="parentText2" presStyleLbl="node1" presStyleIdx="1" presStyleCnt="2">
        <dgm:presLayoutVars>
          <dgm:chMax/>
          <dgm:chPref val="3"/>
          <dgm:bulletEnabled val="1"/>
        </dgm:presLayoutVars>
      </dgm:prSet>
      <dgm:spPr/>
      <dgm:t>
        <a:bodyPr/>
        <a:lstStyle/>
        <a:p>
          <a:endParaRPr lang="da-DK"/>
        </a:p>
      </dgm:t>
    </dgm:pt>
    <dgm:pt modelId="{B79B400E-582C-4CC0-AF23-E19A995B6A32}" type="pres">
      <dgm:prSet presAssocID="{89AE03E5-8124-4DFE-85F1-BDD58F86311D}" presName="childText2" presStyleLbl="solidAlignAcc1" presStyleIdx="1" presStyleCnt="2" custScaleY="60166" custLinFactNeighborY="-18616">
        <dgm:presLayoutVars>
          <dgm:chMax val="0"/>
          <dgm:chPref val="0"/>
          <dgm:bulletEnabled val="1"/>
        </dgm:presLayoutVars>
      </dgm:prSet>
      <dgm:spPr/>
      <dgm:t>
        <a:bodyPr/>
        <a:lstStyle/>
        <a:p>
          <a:endParaRPr lang="da-DK"/>
        </a:p>
      </dgm:t>
    </dgm:pt>
  </dgm:ptLst>
  <dgm:cxnLst>
    <dgm:cxn modelId="{B46F5C76-8590-4848-A0F3-989E95E75865}" srcId="{784539E7-5AC2-4E3B-A168-72FC527F0D7C}" destId="{89AE03E5-8124-4DFE-85F1-BDD58F86311D}" srcOrd="1" destOrd="0" parTransId="{48732779-B632-42B7-AC25-0E7D4E72E2CF}" sibTransId="{9712BA2A-271B-4278-9988-344BDEEDF71C}"/>
    <dgm:cxn modelId="{14F9F556-6E58-4AA3-91C1-78AA68A0969C}" srcId="{E9363368-EDCB-4806-9222-DF9A971581DF}" destId="{3C352E90-96A4-4BD8-BE2C-0A87BDD9AC8C}" srcOrd="0" destOrd="0" parTransId="{FF4AE415-67FF-4698-A912-95A25F3B98E8}" sibTransId="{038E9B27-366E-459A-9ABF-E0BDD27B7F8F}"/>
    <dgm:cxn modelId="{962E824B-5EBA-49FB-9196-66F4F7B4CE9F}" type="presOf" srcId="{89AE03E5-8124-4DFE-85F1-BDD58F86311D}" destId="{CB83776C-A492-4D80-B0E6-B8472EFD8AA8}" srcOrd="0" destOrd="0" presId="urn:microsoft.com/office/officeart/2009/3/layout/IncreasingArrowsProcess"/>
    <dgm:cxn modelId="{D8440E5D-64A9-4870-9DF0-A18CAF9DED7E}" type="presOf" srcId="{690754AC-D755-4AC6-9490-3362C3978FF4}" destId="{B79B400E-582C-4CC0-AF23-E19A995B6A32}" srcOrd="0" destOrd="0" presId="urn:microsoft.com/office/officeart/2009/3/layout/IncreasingArrowsProcess"/>
    <dgm:cxn modelId="{A11C563D-20C3-45A8-9EE8-16CF2D2A90C5}" srcId="{89AE03E5-8124-4DFE-85F1-BDD58F86311D}" destId="{690754AC-D755-4AC6-9490-3362C3978FF4}" srcOrd="0" destOrd="0" parTransId="{FDBB52A6-59F9-4E22-B6A5-6893C62ED5A2}" sibTransId="{75314E17-F35C-4159-8A5C-5AB02D1829E1}"/>
    <dgm:cxn modelId="{E3BF5B58-8B50-419B-B259-1FD1B664BDC5}" type="presOf" srcId="{E9363368-EDCB-4806-9222-DF9A971581DF}" destId="{AAE1E801-2423-4627-B174-4A36D0E57EBA}" srcOrd="0" destOrd="0" presId="urn:microsoft.com/office/officeart/2009/3/layout/IncreasingArrowsProcess"/>
    <dgm:cxn modelId="{CA128D96-1855-43EC-8223-61D2BFABC30B}" type="presOf" srcId="{3C352E90-96A4-4BD8-BE2C-0A87BDD9AC8C}" destId="{449CE857-5EEF-4DE6-9E37-956B5157B2EA}" srcOrd="0" destOrd="0" presId="urn:microsoft.com/office/officeart/2009/3/layout/IncreasingArrowsProcess"/>
    <dgm:cxn modelId="{3DD2A8DE-C3CC-48D7-8F8A-F7357AA03978}" type="presOf" srcId="{784539E7-5AC2-4E3B-A168-72FC527F0D7C}" destId="{C344B223-218D-43E8-A640-B2E1F02147E0}" srcOrd="0" destOrd="0" presId="urn:microsoft.com/office/officeart/2009/3/layout/IncreasingArrowsProcess"/>
    <dgm:cxn modelId="{B48BF9E1-287C-4C7D-B89E-FEDED8A43E1F}" srcId="{784539E7-5AC2-4E3B-A168-72FC527F0D7C}" destId="{E9363368-EDCB-4806-9222-DF9A971581DF}" srcOrd="0" destOrd="0" parTransId="{1B828DAF-126C-4A72-8D87-39A16DAECA24}" sibTransId="{237DF9F7-67F9-44CA-B184-CBC96B65D35B}"/>
    <dgm:cxn modelId="{1E65AEB4-FF37-4C52-ABBA-981756B95F25}" type="presParOf" srcId="{C344B223-218D-43E8-A640-B2E1F02147E0}" destId="{AAE1E801-2423-4627-B174-4A36D0E57EBA}" srcOrd="0" destOrd="0" presId="urn:microsoft.com/office/officeart/2009/3/layout/IncreasingArrowsProcess"/>
    <dgm:cxn modelId="{B1447109-1C70-4CE1-BE7B-47BB36EBE278}" type="presParOf" srcId="{C344B223-218D-43E8-A640-B2E1F02147E0}" destId="{449CE857-5EEF-4DE6-9E37-956B5157B2EA}" srcOrd="1" destOrd="0" presId="urn:microsoft.com/office/officeart/2009/3/layout/IncreasingArrowsProcess"/>
    <dgm:cxn modelId="{2BDED882-D75D-40B8-A3F0-9103E271EAC3}" type="presParOf" srcId="{C344B223-218D-43E8-A640-B2E1F02147E0}" destId="{CB83776C-A492-4D80-B0E6-B8472EFD8AA8}" srcOrd="2" destOrd="0" presId="urn:microsoft.com/office/officeart/2009/3/layout/IncreasingArrowsProcess"/>
    <dgm:cxn modelId="{DD8DBE8C-56A2-4BB1-8714-9D21F073D108}" type="presParOf" srcId="{C344B223-218D-43E8-A640-B2E1F02147E0}" destId="{B79B400E-582C-4CC0-AF23-E19A995B6A32}"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1E801-2423-4627-B174-4A36D0E57EBA}">
      <dsp:nvSpPr>
        <dsp:cNvPr id="0" name=""/>
        <dsp:cNvSpPr/>
      </dsp:nvSpPr>
      <dsp:spPr>
        <a:xfrm>
          <a:off x="0" y="648350"/>
          <a:ext cx="4439816" cy="646658"/>
        </a:xfrm>
        <a:prstGeom prst="rightArrow">
          <a:avLst>
            <a:gd name="adj1" fmla="val 50000"/>
            <a:gd name="adj2" fmla="val 5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254000" bIns="102657" numCol="1" spcCol="1270" anchor="t" anchorCtr="0">
          <a:noAutofit/>
        </a:bodyPr>
        <a:lstStyle/>
        <a:p>
          <a:pPr lvl="0" algn="l" defTabSz="711200">
            <a:lnSpc>
              <a:spcPct val="90000"/>
            </a:lnSpc>
            <a:spcBef>
              <a:spcPct val="0"/>
            </a:spcBef>
            <a:spcAft>
              <a:spcPct val="35000"/>
            </a:spcAft>
          </a:pPr>
          <a:r>
            <a:rPr lang="da-DK" sz="1600" kern="1200" dirty="0" smtClean="0"/>
            <a:t>Første - andet år</a:t>
          </a:r>
          <a:endParaRPr lang="da-DK" sz="1600" kern="1200" dirty="0"/>
        </a:p>
      </dsp:txBody>
      <dsp:txXfrm>
        <a:off x="0" y="810015"/>
        <a:ext cx="4278152" cy="323329"/>
      </dsp:txXfrm>
    </dsp:sp>
    <dsp:sp modelId="{449CE857-5EEF-4DE6-9E37-956B5157B2EA}">
      <dsp:nvSpPr>
        <dsp:cNvPr id="0" name=""/>
        <dsp:cNvSpPr/>
      </dsp:nvSpPr>
      <dsp:spPr>
        <a:xfrm>
          <a:off x="12943" y="1175092"/>
          <a:ext cx="2051194" cy="98487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da-DK" sz="1400" kern="1200" dirty="0" smtClean="0"/>
            <a:t>- Sæl</a:t>
          </a:r>
        </a:p>
        <a:p>
          <a:pPr lvl="0" algn="l" defTabSz="622300">
            <a:lnSpc>
              <a:spcPct val="90000"/>
            </a:lnSpc>
            <a:spcBef>
              <a:spcPct val="0"/>
            </a:spcBef>
            <a:spcAft>
              <a:spcPct val="35000"/>
            </a:spcAft>
          </a:pPr>
          <a:r>
            <a:rPr lang="da-DK" sz="1400" kern="1200" dirty="0" smtClean="0"/>
            <a:t>- Søløve</a:t>
          </a:r>
        </a:p>
        <a:p>
          <a:pPr lvl="0" algn="l" defTabSz="622300">
            <a:lnSpc>
              <a:spcPct val="90000"/>
            </a:lnSpc>
            <a:spcBef>
              <a:spcPct val="0"/>
            </a:spcBef>
            <a:spcAft>
              <a:spcPct val="35000"/>
            </a:spcAft>
          </a:pPr>
          <a:r>
            <a:rPr lang="da-DK" sz="1400" kern="1200" dirty="0" smtClean="0"/>
            <a:t>- Delfin</a:t>
          </a:r>
          <a:endParaRPr lang="da-DK" sz="1400" kern="1200" dirty="0"/>
        </a:p>
      </dsp:txBody>
      <dsp:txXfrm>
        <a:off x="12943" y="1175092"/>
        <a:ext cx="2051194" cy="984874"/>
      </dsp:txXfrm>
    </dsp:sp>
    <dsp:sp modelId="{CB83776C-A492-4D80-B0E6-B8472EFD8AA8}">
      <dsp:nvSpPr>
        <dsp:cNvPr id="0" name=""/>
        <dsp:cNvSpPr/>
      </dsp:nvSpPr>
      <dsp:spPr>
        <a:xfrm>
          <a:off x="2051194" y="863831"/>
          <a:ext cx="2388621" cy="646658"/>
        </a:xfrm>
        <a:prstGeom prst="rightArrow">
          <a:avLst>
            <a:gd name="adj1" fmla="val 50000"/>
            <a:gd name="adj2" fmla="val 5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72000" rIns="254000" bIns="102657" numCol="1" spcCol="1270" anchor="t" anchorCtr="0">
          <a:noAutofit/>
        </a:bodyPr>
        <a:lstStyle/>
        <a:p>
          <a:pPr lvl="0" algn="l" defTabSz="711200">
            <a:lnSpc>
              <a:spcPct val="90000"/>
            </a:lnSpc>
            <a:spcBef>
              <a:spcPct val="0"/>
            </a:spcBef>
            <a:spcAft>
              <a:spcPct val="35000"/>
            </a:spcAft>
          </a:pPr>
          <a:r>
            <a:rPr lang="da-DK" sz="1600" kern="1200" dirty="0" smtClean="0"/>
            <a:t>Tredje – femte år</a:t>
          </a:r>
          <a:endParaRPr lang="da-DK" sz="1600" kern="1200" dirty="0"/>
        </a:p>
      </dsp:txBody>
      <dsp:txXfrm>
        <a:off x="2051194" y="1025496"/>
        <a:ext cx="2226957" cy="323329"/>
      </dsp:txXfrm>
    </dsp:sp>
    <dsp:sp modelId="{B79B400E-582C-4CC0-AF23-E19A995B6A32}">
      <dsp:nvSpPr>
        <dsp:cNvPr id="0" name=""/>
        <dsp:cNvSpPr/>
      </dsp:nvSpPr>
      <dsp:spPr>
        <a:xfrm>
          <a:off x="2051194" y="1382879"/>
          <a:ext cx="2051194" cy="86842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da-DK" sz="1400" kern="1200" dirty="0" smtClean="0"/>
            <a:t>- Bådsmand</a:t>
          </a:r>
        </a:p>
        <a:p>
          <a:pPr lvl="0" algn="l" defTabSz="622300">
            <a:lnSpc>
              <a:spcPct val="90000"/>
            </a:lnSpc>
            <a:spcBef>
              <a:spcPct val="0"/>
            </a:spcBef>
            <a:spcAft>
              <a:spcPct val="35000"/>
            </a:spcAft>
          </a:pPr>
          <a:r>
            <a:rPr lang="da-DK" sz="1400" kern="1200" dirty="0" smtClean="0"/>
            <a:t>- Skipper</a:t>
          </a:r>
        </a:p>
        <a:p>
          <a:pPr lvl="0" algn="l" defTabSz="622300">
            <a:lnSpc>
              <a:spcPct val="90000"/>
            </a:lnSpc>
            <a:spcBef>
              <a:spcPct val="0"/>
            </a:spcBef>
            <a:spcAft>
              <a:spcPct val="35000"/>
            </a:spcAft>
          </a:pPr>
          <a:r>
            <a:rPr lang="da-DK" sz="1400" kern="1200" dirty="0" smtClean="0"/>
            <a:t>- Kaptajn</a:t>
          </a:r>
          <a:endParaRPr lang="da-DK" sz="1400" kern="1200" dirty="0"/>
        </a:p>
      </dsp:txBody>
      <dsp:txXfrm>
        <a:off x="2051194" y="1382879"/>
        <a:ext cx="2051194" cy="868422"/>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A148E3-2C6B-4D67-9876-67A6CA0BAB12}" type="datetimeFigureOut">
              <a:rPr lang="da-DK" smtClean="0"/>
              <a:t>06-02-2017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D8840-D246-4F8A-AC16-4C869D59EC00}" type="slidenum">
              <a:rPr lang="da-DK" smtClean="0"/>
              <a:t>‹nr.›</a:t>
            </a:fld>
            <a:endParaRPr lang="da-DK"/>
          </a:p>
        </p:txBody>
      </p:sp>
    </p:spTree>
    <p:extLst>
      <p:ext uri="{BB962C8B-B14F-4D97-AF65-F5344CB8AC3E}">
        <p14:creationId xmlns:p14="http://schemas.microsoft.com/office/powerpoint/2010/main" val="221239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a:t>
            </a:fld>
            <a:endParaRPr lang="da-DK"/>
          </a:p>
        </p:txBody>
      </p:sp>
    </p:spTree>
    <p:extLst>
      <p:ext uri="{BB962C8B-B14F-4D97-AF65-F5344CB8AC3E}">
        <p14:creationId xmlns:p14="http://schemas.microsoft.com/office/powerpoint/2010/main" val="20755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10</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11</a:t>
            </a:fld>
            <a:endParaRPr lang="da-DK"/>
          </a:p>
        </p:txBody>
      </p:sp>
    </p:spTree>
    <p:extLst>
      <p:ext uri="{BB962C8B-B14F-4D97-AF65-F5344CB8AC3E}">
        <p14:creationId xmlns:p14="http://schemas.microsoft.com/office/powerpoint/2010/main" val="407633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12</a:t>
            </a:fld>
            <a:endParaRPr lang="da-DK"/>
          </a:p>
        </p:txBody>
      </p:sp>
    </p:spTree>
    <p:extLst>
      <p:ext uri="{BB962C8B-B14F-4D97-AF65-F5344CB8AC3E}">
        <p14:creationId xmlns:p14="http://schemas.microsoft.com/office/powerpoint/2010/main" val="407633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13</a:t>
            </a:fld>
            <a:endParaRPr lang="da-DK"/>
          </a:p>
        </p:txBody>
      </p:sp>
    </p:spTree>
    <p:extLst>
      <p:ext uri="{BB962C8B-B14F-4D97-AF65-F5344CB8AC3E}">
        <p14:creationId xmlns:p14="http://schemas.microsoft.com/office/powerpoint/2010/main" val="356147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14</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15</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16</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17</a:t>
            </a:fld>
            <a:endParaRPr lang="da-DK"/>
          </a:p>
        </p:txBody>
      </p:sp>
    </p:spTree>
    <p:extLst>
      <p:ext uri="{BB962C8B-B14F-4D97-AF65-F5344CB8AC3E}">
        <p14:creationId xmlns:p14="http://schemas.microsoft.com/office/powerpoint/2010/main" val="211317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18</a:t>
            </a:fld>
            <a:endParaRPr lang="da-DK"/>
          </a:p>
        </p:txBody>
      </p:sp>
    </p:spTree>
    <p:extLst>
      <p:ext uri="{BB962C8B-B14F-4D97-AF65-F5344CB8AC3E}">
        <p14:creationId xmlns:p14="http://schemas.microsoft.com/office/powerpoint/2010/main" val="2555096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19</a:t>
            </a:fld>
            <a:endParaRPr lang="da-DK"/>
          </a:p>
        </p:txBody>
      </p:sp>
    </p:spTree>
    <p:extLst>
      <p:ext uri="{BB962C8B-B14F-4D97-AF65-F5344CB8AC3E}">
        <p14:creationId xmlns:p14="http://schemas.microsoft.com/office/powerpoint/2010/main" val="2555096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a:t>
            </a:fld>
            <a:endParaRPr lang="da-DK"/>
          </a:p>
        </p:txBody>
      </p:sp>
    </p:spTree>
    <p:extLst>
      <p:ext uri="{BB962C8B-B14F-4D97-AF65-F5344CB8AC3E}">
        <p14:creationId xmlns:p14="http://schemas.microsoft.com/office/powerpoint/2010/main" val="276769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20</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21</a:t>
            </a:fld>
            <a:endParaRPr lang="da-DK"/>
          </a:p>
        </p:txBody>
      </p:sp>
    </p:spTree>
    <p:extLst>
      <p:ext uri="{BB962C8B-B14F-4D97-AF65-F5344CB8AC3E}">
        <p14:creationId xmlns:p14="http://schemas.microsoft.com/office/powerpoint/2010/main" val="3888039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22</a:t>
            </a:fld>
            <a:endParaRPr lang="da-DK"/>
          </a:p>
        </p:txBody>
      </p:sp>
    </p:spTree>
    <p:extLst>
      <p:ext uri="{BB962C8B-B14F-4D97-AF65-F5344CB8AC3E}">
        <p14:creationId xmlns:p14="http://schemas.microsoft.com/office/powerpoint/2010/main" val="2301577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23</a:t>
            </a:fld>
            <a:endParaRPr lang="da-DK"/>
          </a:p>
        </p:txBody>
      </p:sp>
    </p:spTree>
    <p:extLst>
      <p:ext uri="{BB962C8B-B14F-4D97-AF65-F5344CB8AC3E}">
        <p14:creationId xmlns:p14="http://schemas.microsoft.com/office/powerpoint/2010/main" val="299522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24</a:t>
            </a:fld>
            <a:endParaRPr lang="da-DK"/>
          </a:p>
        </p:txBody>
      </p:sp>
    </p:spTree>
    <p:extLst>
      <p:ext uri="{BB962C8B-B14F-4D97-AF65-F5344CB8AC3E}">
        <p14:creationId xmlns:p14="http://schemas.microsoft.com/office/powerpoint/2010/main" val="2995220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25</a:t>
            </a:fld>
            <a:endParaRPr lang="da-DK"/>
          </a:p>
        </p:txBody>
      </p:sp>
    </p:spTree>
    <p:extLst>
      <p:ext uri="{BB962C8B-B14F-4D97-AF65-F5344CB8AC3E}">
        <p14:creationId xmlns:p14="http://schemas.microsoft.com/office/powerpoint/2010/main" val="299522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26</a:t>
            </a:fld>
            <a:endParaRPr lang="da-DK"/>
          </a:p>
        </p:txBody>
      </p:sp>
    </p:spTree>
    <p:extLst>
      <p:ext uri="{BB962C8B-B14F-4D97-AF65-F5344CB8AC3E}">
        <p14:creationId xmlns:p14="http://schemas.microsoft.com/office/powerpoint/2010/main" val="299522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27</a:t>
            </a:fld>
            <a:endParaRPr lang="da-DK"/>
          </a:p>
        </p:txBody>
      </p:sp>
    </p:spTree>
    <p:extLst>
      <p:ext uri="{BB962C8B-B14F-4D97-AF65-F5344CB8AC3E}">
        <p14:creationId xmlns:p14="http://schemas.microsoft.com/office/powerpoint/2010/main" val="1005442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28</a:t>
            </a:fld>
            <a:endParaRPr lang="da-DK"/>
          </a:p>
        </p:txBody>
      </p:sp>
    </p:spTree>
    <p:extLst>
      <p:ext uri="{BB962C8B-B14F-4D97-AF65-F5344CB8AC3E}">
        <p14:creationId xmlns:p14="http://schemas.microsoft.com/office/powerpoint/2010/main" val="3899422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29</a:t>
            </a:fld>
            <a:endParaRPr lang="da-DK"/>
          </a:p>
        </p:txBody>
      </p:sp>
    </p:spTree>
    <p:extLst>
      <p:ext uri="{BB962C8B-B14F-4D97-AF65-F5344CB8AC3E}">
        <p14:creationId xmlns:p14="http://schemas.microsoft.com/office/powerpoint/2010/main" val="322483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3</a:t>
            </a:fld>
            <a:endParaRPr lang="da-DK"/>
          </a:p>
        </p:txBody>
      </p:sp>
    </p:spTree>
    <p:extLst>
      <p:ext uri="{BB962C8B-B14F-4D97-AF65-F5344CB8AC3E}">
        <p14:creationId xmlns:p14="http://schemas.microsoft.com/office/powerpoint/2010/main" val="230157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4</a:t>
            </a:fld>
            <a:endParaRPr lang="da-DK"/>
          </a:p>
        </p:txBody>
      </p:sp>
    </p:spTree>
    <p:extLst>
      <p:ext uri="{BB962C8B-B14F-4D97-AF65-F5344CB8AC3E}">
        <p14:creationId xmlns:p14="http://schemas.microsoft.com/office/powerpoint/2010/main" val="184872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5</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6</a:t>
            </a:fld>
            <a:endParaRPr lang="da-DK"/>
          </a:p>
        </p:txBody>
      </p:sp>
    </p:spTree>
    <p:extLst>
      <p:ext uri="{BB962C8B-B14F-4D97-AF65-F5344CB8AC3E}">
        <p14:creationId xmlns:p14="http://schemas.microsoft.com/office/powerpoint/2010/main" val="38815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7</a:t>
            </a:fld>
            <a:endParaRPr lang="da-DK"/>
          </a:p>
        </p:txBody>
      </p:sp>
    </p:spTree>
    <p:extLst>
      <p:ext uri="{BB962C8B-B14F-4D97-AF65-F5344CB8AC3E}">
        <p14:creationId xmlns:p14="http://schemas.microsoft.com/office/powerpoint/2010/main" val="407633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8</a:t>
            </a:fld>
            <a:endParaRPr lang="da-DK"/>
          </a:p>
        </p:txBody>
      </p:sp>
    </p:spTree>
    <p:extLst>
      <p:ext uri="{BB962C8B-B14F-4D97-AF65-F5344CB8AC3E}">
        <p14:creationId xmlns:p14="http://schemas.microsoft.com/office/powerpoint/2010/main" val="407633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FDBD8840-D246-4F8A-AC16-4C869D59EC00}" type="slidenum">
              <a:rPr lang="da-DK" smtClean="0"/>
              <a:t>9</a:t>
            </a:fld>
            <a:endParaRPr lang="da-DK"/>
          </a:p>
        </p:txBody>
      </p:sp>
    </p:spTree>
    <p:extLst>
      <p:ext uri="{BB962C8B-B14F-4D97-AF65-F5344CB8AC3E}">
        <p14:creationId xmlns:p14="http://schemas.microsoft.com/office/powerpoint/2010/main" val="407633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2C4C8816-1323-487E-8AC5-5B07CFB352B5}" type="datetimeFigureOut">
              <a:rPr lang="da-DK" smtClean="0"/>
              <a:t>06-02-2017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232139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C4C8816-1323-487E-8AC5-5B07CFB352B5}" type="datetimeFigureOut">
              <a:rPr lang="da-DK" smtClean="0"/>
              <a:t>06-02-2017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308868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C4C8816-1323-487E-8AC5-5B07CFB352B5}" type="datetimeFigureOut">
              <a:rPr lang="da-DK" smtClean="0"/>
              <a:t>06-02-2017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269938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C4C8816-1323-487E-8AC5-5B07CFB352B5}" type="datetimeFigureOut">
              <a:rPr lang="da-DK" smtClean="0"/>
              <a:t>06-02-2017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243460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2C4C8816-1323-487E-8AC5-5B07CFB352B5}" type="datetimeFigureOut">
              <a:rPr lang="da-DK" smtClean="0"/>
              <a:t>06-02-2017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125687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2C4C8816-1323-487E-8AC5-5B07CFB352B5}" type="datetimeFigureOut">
              <a:rPr lang="da-DK" smtClean="0"/>
              <a:t>06-02-2017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325675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2C4C8816-1323-487E-8AC5-5B07CFB352B5}" type="datetimeFigureOut">
              <a:rPr lang="da-DK" smtClean="0"/>
              <a:t>06-02-2017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59894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2C4C8816-1323-487E-8AC5-5B07CFB352B5}" type="datetimeFigureOut">
              <a:rPr lang="da-DK" smtClean="0"/>
              <a:t>06-02-2017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3042414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C4C8816-1323-487E-8AC5-5B07CFB352B5}" type="datetimeFigureOut">
              <a:rPr lang="da-DK" smtClean="0"/>
              <a:t>06-02-2017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228959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C4C8816-1323-487E-8AC5-5B07CFB352B5}" type="datetimeFigureOut">
              <a:rPr lang="da-DK" smtClean="0"/>
              <a:t>06-02-2017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309184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2C4C8816-1323-487E-8AC5-5B07CFB352B5}" type="datetimeFigureOut">
              <a:rPr lang="da-DK" smtClean="0"/>
              <a:t>06-02-2017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C003EC3-44B3-42BE-9447-E9B0ECE8BE73}" type="slidenum">
              <a:rPr lang="da-DK" smtClean="0"/>
              <a:t>‹nr.›</a:t>
            </a:fld>
            <a:endParaRPr lang="da-DK"/>
          </a:p>
        </p:txBody>
      </p:sp>
    </p:spTree>
    <p:extLst>
      <p:ext uri="{BB962C8B-B14F-4D97-AF65-F5344CB8AC3E}">
        <p14:creationId xmlns:p14="http://schemas.microsoft.com/office/powerpoint/2010/main" val="215017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C8816-1323-487E-8AC5-5B07CFB352B5}" type="datetimeFigureOut">
              <a:rPr lang="da-DK" smtClean="0"/>
              <a:t>06-02-2017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03EC3-44B3-42BE-9447-E9B0ECE8BE73}" type="slidenum">
              <a:rPr lang="da-DK" smtClean="0"/>
              <a:t>‹nr.›</a:t>
            </a:fld>
            <a:endParaRPr lang="da-DK"/>
          </a:p>
        </p:txBody>
      </p:sp>
    </p:spTree>
    <p:extLst>
      <p:ext uri="{BB962C8B-B14F-4D97-AF65-F5344CB8AC3E}">
        <p14:creationId xmlns:p14="http://schemas.microsoft.com/office/powerpoint/2010/main" val="301173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ved=0ahUKEwjm-7jrh6jQAhXG7BQKHUwUB4sQjRwIBw&amp;url=http://www.westsystem.no/p/6358/optimistjolle-zim-treningsbaat-komplett&amp;bvm=bv.138493631,d.ZGg&amp;psig=AFQjCNHwDlCLASpL9NDeYb2QdXZihLaosA&amp;ust=147920554869532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in0PPMwenQAhVC_SwKHTauAukQjRwIBw&amp;url=http://gunnar.it/sejlertips/lys-og-signaler/vigeregler.html&amp;psig=AFQjCNHnz32VXLoAlXmqKTZP4GgvuOPsRg&amp;ust=148145533377177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cad=rja&amp;uact=8&amp;ved=0ahUKEwi0uuyQw-nQAhXGhSwKHaNGC9gQjRwIBw&amp;url=http://www.duelighedsbogen.dk/subpages/books/duelighedsbogen/sites/billeder_og_videoer/kap2/skibslys,_sejlskibe,_maskindrevne_skibe&amp;bvm=bv.141320020,d.bGg&amp;psig=AFQjCNFq4mXcU2iZOCSXVNXgxKTpPG3j6A&amp;ust=1481455782045687"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google.dk/url?sa=i&amp;rct=j&amp;q=&amp;esrc=s&amp;source=images&amp;cd=&amp;cad=rja&amp;uact=8&amp;ved=0ahUKEwj0qOzTxOnQAhXIdCwKHV_WDJEQjRwIBw&amp;url=http://www.duelighedsbogen.dk/subpages/books/duelighedsbogen/sites/billeder_og_videoer/kap2/skibslys,_sejlskibe,_maskindrevne_skibe&amp;bvm=bv.141320020,d.bGg&amp;psig=AFQjCNH1FhgLDrACB2LpuerZzIArukIDCw&amp;ust=1481456151490867"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hyperlink" Target="http://www.google.dk/url?sa=i&amp;rct=j&amp;q=&amp;esrc=s&amp;source=images&amp;cd=&amp;cad=rja&amp;uact=8&amp;ved=0ahUKEwjX7dTOyOnQAhUGESwKHcDECX8QjRwIBw&amp;url=http://denstoredanske.dk/Bil,_b%C3%A5d,_fly_m.m./S%C3%B8fart/Fyr-_og_vagerv%C3%A6sen,_forlis_og_redningsv%C3%A6sen/farvandsafm%C3%A6rkning&amp;bvm=bv.141320020,d.bGg&amp;psig=AFQjCNGKz4E-rLKklEpu44dqJoYFKJkdGA&amp;ust=1481457262993059" TargetMode="External"/><Relationship Id="rId7" Type="http://schemas.openxmlformats.org/officeDocument/2006/relationships/hyperlink" Target="http://www.google.dk/url?sa=i&amp;rct=j&amp;q=&amp;esrc=s&amp;source=images&amp;cd=&amp;cad=rja&amp;uact=8&amp;ved=0ahUKEwjppOOCyunQAhXDDywKHSY4B74QjRwIBw&amp;url=http://www.statensnet.dk/pligtarkiv/fremvis.pl?vaerkid%3D14981%26reprid%3D0%26filid%3D16%26iarkiv%3D1&amp;bvm=bv.141320020,d.bGg&amp;psig=AFQjCNGqo65GsaBd4URPHfTBchq6Gtxmyg&amp;ust=1481457608781236"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google.dk/url?sa=i&amp;rct=j&amp;q=&amp;esrc=s&amp;source=images&amp;cd=&amp;cad=rja&amp;uact=8&amp;ved=0ahUKEwigkMXAyenQAhVElSwKHYjSAaYQjRwIBw&amp;url=http://denstoredanske.dk/Bil,_b%C3%A5d,_fly_m.m./S%C3%B8fart/Fyr-_og_vagerv%C3%A6sen,_forlis_og_redningsv%C3%A6sen/farvandsafm%C3%A6rkning&amp;bvm=bv.141320020,d.bGg&amp;psig=AFQjCNEU7mB3pF57EJlgoaatAlhfatgwCw&amp;ust=1481457518545254" TargetMode="External"/><Relationship Id="rId4" Type="http://schemas.openxmlformats.org/officeDocument/2006/relationships/image" Target="../media/image18.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dk/url?sa=i&amp;rct=j&amp;q=&amp;esrc=s&amp;source=images&amp;cd=&amp;ved=0ahUKEwjm-7jrh6jQAhXG7BQKHUwUB4sQjRwIBw&amp;url=http://www.westsystem.no/p/6358/optimistjolle-zim-treningsbaat-komplett&amp;bvm=bv.138493631,d.ZGg&amp;psig=AFQjCNHwDlCLASpL9NDeYb2QdXZihLaosA&amp;ust=147920554869532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52241" y="2130425"/>
            <a:ext cx="5839519" cy="1470025"/>
          </a:xfrm>
        </p:spPr>
        <p:txBody>
          <a:bodyPr/>
          <a:lstStyle/>
          <a:p>
            <a:r>
              <a:rPr lang="da-DK" dirty="0" smtClean="0"/>
              <a:t>Sådan lærer Ulvene at sejle i Havets Helte</a:t>
            </a:r>
            <a:endParaRPr lang="da-DK" dirty="0"/>
          </a:p>
        </p:txBody>
      </p:sp>
      <p:sp>
        <p:nvSpPr>
          <p:cNvPr id="3" name="Undertitel 2"/>
          <p:cNvSpPr>
            <a:spLocks noGrp="1"/>
          </p:cNvSpPr>
          <p:nvPr>
            <p:ph type="subTitle" idx="1"/>
          </p:nvPr>
        </p:nvSpPr>
        <p:spPr/>
        <p:txBody>
          <a:bodyPr/>
          <a:lstStyle/>
          <a:p>
            <a:endParaRPr lang="da-DK" dirty="0" smtClean="0"/>
          </a:p>
          <a:p>
            <a:r>
              <a:rPr lang="da-DK" dirty="0" smtClean="0"/>
              <a:t>Februar 2017</a:t>
            </a:r>
            <a:endParaRPr lang="da-DK" dirty="0"/>
          </a:p>
        </p:txBody>
      </p:sp>
      <p:pic>
        <p:nvPicPr>
          <p:cNvPr id="4098" name="Picture 2" descr="C:\Users\MNIE0648\Desktop\Privat\Havets Helte\Ansøgning\dds_water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88640"/>
            <a:ext cx="2035944" cy="203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49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Søløvediplomet</a:t>
            </a:r>
            <a:endParaRPr lang="da-DK" dirty="0"/>
          </a:p>
        </p:txBody>
      </p:sp>
      <p:pic>
        <p:nvPicPr>
          <p:cNvPr id="7"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1966913"/>
            <a:ext cx="68770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594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illedresultat for optimistjol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268760"/>
            <a:ext cx="5400600" cy="54006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normAutofit/>
          </a:bodyPr>
          <a:lstStyle/>
          <a:p>
            <a:r>
              <a:rPr lang="da-DK" dirty="0" smtClean="0"/>
              <a:t>Hvordan virker optimistens udstyr?</a:t>
            </a:r>
            <a:endParaRPr lang="da-DK" dirty="0"/>
          </a:p>
        </p:txBody>
      </p:sp>
      <p:sp>
        <p:nvSpPr>
          <p:cNvPr id="4" name="Pladsholder til indhold 3"/>
          <p:cNvSpPr>
            <a:spLocks noGrp="1"/>
          </p:cNvSpPr>
          <p:nvPr>
            <p:ph idx="1"/>
          </p:nvPr>
        </p:nvSpPr>
        <p:spPr>
          <a:xfrm>
            <a:off x="5940152" y="1462578"/>
            <a:ext cx="2952328" cy="5141168"/>
          </a:xfrm>
        </p:spPr>
        <p:txBody>
          <a:bodyPr>
            <a:normAutofit/>
          </a:bodyPr>
          <a:lstStyle/>
          <a:p>
            <a:r>
              <a:rPr lang="da-DK" sz="2000" dirty="0" smtClean="0"/>
              <a:t>Godt at vide</a:t>
            </a:r>
          </a:p>
          <a:p>
            <a:pPr lvl="1"/>
            <a:r>
              <a:rPr lang="da-DK" sz="1800" dirty="0" smtClean="0"/>
              <a:t>Sejlpind</a:t>
            </a:r>
          </a:p>
          <a:p>
            <a:pPr lvl="1"/>
            <a:r>
              <a:rPr lang="da-DK" sz="1800" dirty="0" smtClean="0"/>
              <a:t>Hæk</a:t>
            </a:r>
          </a:p>
          <a:p>
            <a:pPr lvl="1"/>
            <a:r>
              <a:rPr lang="da-DK" sz="1800" dirty="0" smtClean="0"/>
              <a:t>Stævn</a:t>
            </a:r>
          </a:p>
          <a:p>
            <a:pPr lvl="1"/>
            <a:r>
              <a:rPr lang="da-DK" sz="1800" dirty="0" smtClean="0"/>
              <a:t>Sprydhal</a:t>
            </a:r>
          </a:p>
          <a:p>
            <a:pPr lvl="1"/>
            <a:r>
              <a:rPr lang="da-DK" sz="1800" dirty="0" smtClean="0"/>
              <a:t>Bomgaffel</a:t>
            </a:r>
          </a:p>
          <a:p>
            <a:pPr lvl="1"/>
            <a:r>
              <a:rPr lang="da-DK" sz="1800" dirty="0" smtClean="0"/>
              <a:t>Bomnedhal</a:t>
            </a:r>
          </a:p>
          <a:p>
            <a:pPr lvl="1"/>
            <a:r>
              <a:rPr lang="da-DK" sz="1800" dirty="0" smtClean="0"/>
              <a:t>Bomudhal</a:t>
            </a:r>
          </a:p>
          <a:p>
            <a:pPr lvl="1"/>
            <a:r>
              <a:rPr lang="da-DK" sz="1800" dirty="0" smtClean="0"/>
              <a:t>Blok og </a:t>
            </a:r>
            <a:r>
              <a:rPr lang="da-DK" sz="1800" dirty="0" err="1" smtClean="0"/>
              <a:t>sjækel</a:t>
            </a:r>
            <a:endParaRPr lang="da-DK" sz="1800" dirty="0" smtClean="0"/>
          </a:p>
          <a:p>
            <a:pPr lvl="1"/>
            <a:r>
              <a:rPr lang="da-DK" sz="1800" dirty="0" smtClean="0"/>
              <a:t>Vindpil</a:t>
            </a:r>
          </a:p>
          <a:p>
            <a:pPr lvl="1"/>
            <a:r>
              <a:rPr lang="da-DK" sz="1800" dirty="0" smtClean="0"/>
              <a:t>Hanefod</a:t>
            </a:r>
          </a:p>
          <a:p>
            <a:pPr lvl="1"/>
            <a:r>
              <a:rPr lang="da-DK" sz="1800" dirty="0" smtClean="0"/>
              <a:t>Tofte</a:t>
            </a:r>
          </a:p>
        </p:txBody>
      </p:sp>
      <p:sp>
        <p:nvSpPr>
          <p:cNvPr id="13" name="Pladsholder til indhold 3"/>
          <p:cNvSpPr txBox="1">
            <a:spLocks/>
          </p:cNvSpPr>
          <p:nvPr/>
        </p:nvSpPr>
        <p:spPr>
          <a:xfrm>
            <a:off x="539552" y="1412776"/>
            <a:ext cx="3456384" cy="50405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da-DK" dirty="0" smtClean="0"/>
              <a:t>Skal vides</a:t>
            </a:r>
          </a:p>
          <a:p>
            <a:pPr lvl="1">
              <a:lnSpc>
                <a:spcPct val="120000"/>
              </a:lnSpc>
            </a:pPr>
            <a:r>
              <a:rPr lang="da-DK" dirty="0" smtClean="0"/>
              <a:t>Sejl</a:t>
            </a:r>
          </a:p>
          <a:p>
            <a:pPr lvl="1">
              <a:lnSpc>
                <a:spcPct val="120000"/>
              </a:lnSpc>
            </a:pPr>
            <a:r>
              <a:rPr lang="da-DK" dirty="0" smtClean="0"/>
              <a:t>Mast</a:t>
            </a:r>
          </a:p>
          <a:p>
            <a:pPr lvl="1">
              <a:lnSpc>
                <a:spcPct val="120000"/>
              </a:lnSpc>
            </a:pPr>
            <a:r>
              <a:rPr lang="da-DK" dirty="0" smtClean="0"/>
              <a:t>Bom</a:t>
            </a:r>
          </a:p>
          <a:p>
            <a:pPr lvl="1">
              <a:lnSpc>
                <a:spcPct val="120000"/>
              </a:lnSpc>
            </a:pPr>
            <a:r>
              <a:rPr lang="da-DK" dirty="0" smtClean="0"/>
              <a:t>Skrog</a:t>
            </a:r>
          </a:p>
          <a:p>
            <a:pPr lvl="1">
              <a:lnSpc>
                <a:spcPct val="120000"/>
              </a:lnSpc>
            </a:pPr>
            <a:r>
              <a:rPr lang="da-DK" dirty="0" smtClean="0"/>
              <a:t>Sværd</a:t>
            </a:r>
          </a:p>
          <a:p>
            <a:pPr lvl="1">
              <a:lnSpc>
                <a:spcPct val="120000"/>
              </a:lnSpc>
            </a:pPr>
            <a:r>
              <a:rPr lang="da-DK" dirty="0" smtClean="0"/>
              <a:t>Ror</a:t>
            </a:r>
          </a:p>
          <a:p>
            <a:pPr lvl="1">
              <a:lnSpc>
                <a:spcPct val="120000"/>
              </a:lnSpc>
            </a:pPr>
            <a:r>
              <a:rPr lang="da-DK" dirty="0" smtClean="0"/>
              <a:t>Rorpind</a:t>
            </a:r>
          </a:p>
          <a:p>
            <a:pPr lvl="1">
              <a:lnSpc>
                <a:spcPct val="120000"/>
              </a:lnSpc>
            </a:pPr>
            <a:r>
              <a:rPr lang="da-DK" dirty="0" smtClean="0"/>
              <a:t>Skøde</a:t>
            </a:r>
          </a:p>
          <a:p>
            <a:pPr lvl="1">
              <a:lnSpc>
                <a:spcPct val="120000"/>
              </a:lnSpc>
            </a:pPr>
            <a:r>
              <a:rPr lang="da-DK" dirty="0" smtClean="0"/>
              <a:t>Fangline</a:t>
            </a:r>
          </a:p>
          <a:p>
            <a:pPr lvl="1">
              <a:lnSpc>
                <a:spcPct val="120000"/>
              </a:lnSpc>
            </a:pPr>
            <a:r>
              <a:rPr lang="da-DK" dirty="0" smtClean="0"/>
              <a:t>Sprydstage</a:t>
            </a:r>
          </a:p>
          <a:p>
            <a:pPr lvl="1">
              <a:lnSpc>
                <a:spcPct val="120000"/>
              </a:lnSpc>
            </a:pPr>
            <a:r>
              <a:rPr lang="da-DK" dirty="0" smtClean="0"/>
              <a:t>Mastesikring</a:t>
            </a:r>
          </a:p>
          <a:p>
            <a:pPr lvl="1">
              <a:lnSpc>
                <a:spcPct val="120000"/>
              </a:lnSpc>
            </a:pPr>
            <a:r>
              <a:rPr lang="da-DK" dirty="0" smtClean="0"/>
              <a:t>Opdriftsmiddel</a:t>
            </a:r>
          </a:p>
          <a:p>
            <a:pPr lvl="1">
              <a:lnSpc>
                <a:spcPct val="120000"/>
              </a:lnSpc>
            </a:pPr>
            <a:r>
              <a:rPr lang="da-DK" dirty="0" smtClean="0"/>
              <a:t>Hængestropper</a:t>
            </a:r>
          </a:p>
          <a:p>
            <a:pPr lvl="1">
              <a:lnSpc>
                <a:spcPct val="120000"/>
              </a:lnSpc>
            </a:pPr>
            <a:r>
              <a:rPr lang="da-DK" dirty="0" smtClean="0"/>
              <a:t>Rorpindsforlænger</a:t>
            </a:r>
          </a:p>
        </p:txBody>
      </p:sp>
      <p:sp>
        <p:nvSpPr>
          <p:cNvPr id="8" name="Rektangel 7"/>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SØLØVE DIPLOM - VIDE</a:t>
            </a:r>
            <a:endParaRPr lang="da-DK" dirty="0">
              <a:solidFill>
                <a:schemeClr val="tx2"/>
              </a:solidFill>
            </a:endParaRPr>
          </a:p>
        </p:txBody>
      </p:sp>
      <p:pic>
        <p:nvPicPr>
          <p:cNvPr id="7" name="Picture 2" descr="C:\Users\MNIE0648\Desktop\Privat\Havets Helte\Ansøgning\dds_water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5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Udvidede sejltermer</a:t>
            </a:r>
            <a:endParaRPr lang="da-DK" dirty="0"/>
          </a:p>
        </p:txBody>
      </p:sp>
      <p:sp>
        <p:nvSpPr>
          <p:cNvPr id="8" name="Rektangel 7"/>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SØLØVE DIPLOM - VIDE</a:t>
            </a:r>
            <a:endParaRPr lang="da-DK" dirty="0">
              <a:solidFill>
                <a:schemeClr val="tx2"/>
              </a:solidFill>
            </a:endParaRPr>
          </a:p>
        </p:txBody>
      </p:sp>
      <p:sp>
        <p:nvSpPr>
          <p:cNvPr id="3" name="Pladsholder til indhold 2"/>
          <p:cNvSpPr>
            <a:spLocks noGrp="1"/>
          </p:cNvSpPr>
          <p:nvPr>
            <p:ph idx="1"/>
          </p:nvPr>
        </p:nvSpPr>
        <p:spPr/>
        <p:txBody>
          <a:bodyPr/>
          <a:lstStyle/>
          <a:p>
            <a:r>
              <a:rPr lang="da-DK" dirty="0" smtClean="0"/>
              <a:t>Hvad betyder:</a:t>
            </a:r>
          </a:p>
          <a:p>
            <a:pPr lvl="1"/>
            <a:r>
              <a:rPr lang="da-DK" dirty="0" smtClean="0"/>
              <a:t>Styrbord og bagbord halse</a:t>
            </a:r>
          </a:p>
          <a:p>
            <a:pPr lvl="1"/>
            <a:r>
              <a:rPr lang="da-DK" dirty="0" smtClean="0"/>
              <a:t>Luv og læ</a:t>
            </a:r>
          </a:p>
          <a:p>
            <a:pPr lvl="1"/>
            <a:r>
              <a:rPr lang="da-DK" dirty="0" smtClean="0"/>
              <a:t>Afdrift</a:t>
            </a:r>
          </a:p>
          <a:p>
            <a:pPr lvl="1"/>
            <a:r>
              <a:rPr lang="da-DK" dirty="0" smtClean="0"/>
              <a:t>Læns og slør</a:t>
            </a:r>
          </a:p>
          <a:p>
            <a:pPr lvl="1"/>
            <a:r>
              <a:rPr lang="da-DK" dirty="0" smtClean="0"/>
              <a:t>Rummer og skralder</a:t>
            </a:r>
            <a:endParaRPr lang="da-DK" dirty="0"/>
          </a:p>
        </p:txBody>
      </p:sp>
      <p:pic>
        <p:nvPicPr>
          <p:cNvPr id="5"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77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Grundlæggende søvejsregler</a:t>
            </a:r>
            <a:endParaRPr lang="da-DK" dirty="0"/>
          </a:p>
        </p:txBody>
      </p:sp>
      <p:pic>
        <p:nvPicPr>
          <p:cNvPr id="10242" name="Picture 2" descr="Billedresultat for vigeregl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700808"/>
            <a:ext cx="7416824" cy="4402164"/>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SØLØVE DIPLOM - VIDE</a:t>
            </a:r>
            <a:endParaRPr lang="da-DK" dirty="0">
              <a:solidFill>
                <a:schemeClr val="tx2"/>
              </a:solidFill>
            </a:endParaRPr>
          </a:p>
        </p:txBody>
      </p:sp>
      <p:pic>
        <p:nvPicPr>
          <p:cNvPr id="7" name="Picture 2" descr="C:\Users\MNIE0648\Desktop\Privat\Havets Helte\Ansøgning\dds_water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0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Delfin diplomet</a:t>
            </a:r>
            <a:endParaRPr lang="da-DK"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719"/>
            <a:ext cx="3234259" cy="13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1576388"/>
            <a:ext cx="68770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4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Bådsmand-diplom</a:t>
            </a:r>
            <a:endParaRPr lang="da-DK"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719"/>
            <a:ext cx="3234259" cy="13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1837531"/>
            <a:ext cx="68770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57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Skipper-diplom</a:t>
            </a:r>
            <a:endParaRPr lang="da-DK"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719"/>
            <a:ext cx="3234259" cy="13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1481138"/>
            <a:ext cx="68770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77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Aflæse søkort</a:t>
            </a:r>
            <a:endParaRPr lang="da-DK" dirty="0"/>
          </a:p>
        </p:txBody>
      </p:sp>
      <p:pic>
        <p:nvPicPr>
          <p:cNvPr id="5"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377207"/>
            <a:ext cx="7191340" cy="503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entagon 3"/>
          <p:cNvSpPr/>
          <p:nvPr/>
        </p:nvSpPr>
        <p:spPr>
          <a:xfrm>
            <a:off x="1115616" y="3121090"/>
            <a:ext cx="1656184" cy="37991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Båker </a:t>
            </a:r>
            <a:r>
              <a:rPr lang="da-DK" dirty="0" err="1" smtClean="0"/>
              <a:t>overet</a:t>
            </a:r>
            <a:endParaRPr lang="da-DK" dirty="0"/>
          </a:p>
        </p:txBody>
      </p:sp>
      <p:sp>
        <p:nvSpPr>
          <p:cNvPr id="8" name="Pentagon 7"/>
          <p:cNvSpPr/>
          <p:nvPr/>
        </p:nvSpPr>
        <p:spPr>
          <a:xfrm>
            <a:off x="2267744" y="4718592"/>
            <a:ext cx="2121700" cy="376604"/>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Sideafmærkninger</a:t>
            </a:r>
            <a:endParaRPr lang="da-DK" dirty="0"/>
          </a:p>
        </p:txBody>
      </p:sp>
      <p:sp>
        <p:nvSpPr>
          <p:cNvPr id="9" name="Pentagon 8"/>
          <p:cNvSpPr/>
          <p:nvPr/>
        </p:nvSpPr>
        <p:spPr>
          <a:xfrm>
            <a:off x="1943708" y="5317030"/>
            <a:ext cx="2425858" cy="36004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Kompasafmærkninger</a:t>
            </a:r>
            <a:endParaRPr lang="da-DK" dirty="0"/>
          </a:p>
        </p:txBody>
      </p:sp>
      <p:sp>
        <p:nvSpPr>
          <p:cNvPr id="10" name="Pentagon 9"/>
          <p:cNvSpPr/>
          <p:nvPr/>
        </p:nvSpPr>
        <p:spPr>
          <a:xfrm flipH="1">
            <a:off x="5994615" y="4830280"/>
            <a:ext cx="1368152" cy="39892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Dybder</a:t>
            </a:r>
            <a:endParaRPr lang="da-DK" dirty="0"/>
          </a:p>
        </p:txBody>
      </p:sp>
      <p:sp>
        <p:nvSpPr>
          <p:cNvPr id="11" name="Pentagon 10"/>
          <p:cNvSpPr/>
          <p:nvPr/>
        </p:nvSpPr>
        <p:spPr>
          <a:xfrm flipH="1">
            <a:off x="4389444" y="4319672"/>
            <a:ext cx="1800200" cy="398920"/>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Dybdelinjer</a:t>
            </a:r>
            <a:endParaRPr lang="da-DK" dirty="0"/>
          </a:p>
        </p:txBody>
      </p:sp>
      <p:sp>
        <p:nvSpPr>
          <p:cNvPr id="12" name="Pentagon 11"/>
          <p:cNvSpPr/>
          <p:nvPr/>
        </p:nvSpPr>
        <p:spPr>
          <a:xfrm>
            <a:off x="5940152" y="2348880"/>
            <a:ext cx="1026570" cy="351858"/>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Fyr</a:t>
            </a:r>
            <a:endParaRPr lang="da-DK" dirty="0"/>
          </a:p>
        </p:txBody>
      </p:sp>
      <p:sp>
        <p:nvSpPr>
          <p:cNvPr id="13" name="Rektangel 12"/>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SKIPPER - KAN</a:t>
            </a:r>
            <a:endParaRPr lang="da-DK" dirty="0">
              <a:solidFill>
                <a:schemeClr val="tx2"/>
              </a:solidFill>
            </a:endParaRPr>
          </a:p>
        </p:txBody>
      </p:sp>
    </p:spTree>
    <p:extLst>
      <p:ext uri="{BB962C8B-B14F-4D97-AF65-F5344CB8AC3E}">
        <p14:creationId xmlns:p14="http://schemas.microsoft.com/office/powerpoint/2010/main" val="967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a:t>
            </a:r>
            <a:r>
              <a:rPr lang="da-DK" dirty="0" smtClean="0"/>
              <a:t>impel lanterneføring</a:t>
            </a:r>
            <a:endParaRPr lang="da-DK" dirty="0"/>
          </a:p>
        </p:txBody>
      </p:sp>
      <p:pic>
        <p:nvPicPr>
          <p:cNvPr id="9218" name="Picture 2" descr="Billedresultat for lanterner sejlski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030805"/>
            <a:ext cx="2423708" cy="266429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Billedresultat for maskindrevet skib lantern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2030805"/>
            <a:ext cx="2448272" cy="2625683"/>
          </a:xfrm>
          <a:prstGeom prst="rect">
            <a:avLst/>
          </a:prstGeom>
          <a:noFill/>
          <a:extLst>
            <a:ext uri="{909E8E84-426E-40DD-AFC4-6F175D3DCCD1}">
              <a14:hiddenFill xmlns:a14="http://schemas.microsoft.com/office/drawing/2010/main">
                <a:solidFill>
                  <a:srgbClr val="FFFFFF"/>
                </a:solidFill>
              </a14:hiddenFill>
            </a:ext>
          </a:extLst>
        </p:spPr>
      </p:pic>
      <p:sp>
        <p:nvSpPr>
          <p:cNvPr id="3" name="Tekstboks 2"/>
          <p:cNvSpPr txBox="1"/>
          <p:nvPr/>
        </p:nvSpPr>
        <p:spPr>
          <a:xfrm>
            <a:off x="473746" y="4700459"/>
            <a:ext cx="2016224" cy="369332"/>
          </a:xfrm>
          <a:prstGeom prst="rect">
            <a:avLst/>
          </a:prstGeom>
          <a:noFill/>
        </p:spPr>
        <p:txBody>
          <a:bodyPr wrap="square" rtlCol="0">
            <a:spAutoFit/>
          </a:bodyPr>
          <a:lstStyle/>
          <a:p>
            <a:r>
              <a:rPr lang="da-DK" dirty="0" smtClean="0"/>
              <a:t>SEJLSKIB</a:t>
            </a:r>
            <a:endParaRPr lang="da-DK" dirty="0"/>
          </a:p>
        </p:txBody>
      </p:sp>
      <p:sp>
        <p:nvSpPr>
          <p:cNvPr id="7" name="Tekstboks 6"/>
          <p:cNvSpPr txBox="1"/>
          <p:nvPr/>
        </p:nvSpPr>
        <p:spPr>
          <a:xfrm>
            <a:off x="3139504" y="4715852"/>
            <a:ext cx="2368599" cy="369332"/>
          </a:xfrm>
          <a:prstGeom prst="rect">
            <a:avLst/>
          </a:prstGeom>
          <a:noFill/>
        </p:spPr>
        <p:txBody>
          <a:bodyPr wrap="square" rtlCol="0">
            <a:spAutoFit/>
          </a:bodyPr>
          <a:lstStyle/>
          <a:p>
            <a:r>
              <a:rPr lang="da-DK" dirty="0" smtClean="0"/>
              <a:t>MASKINDREVET SKIB</a:t>
            </a:r>
            <a:endParaRPr lang="da-DK" dirty="0"/>
          </a:p>
        </p:txBody>
      </p:sp>
      <p:sp>
        <p:nvSpPr>
          <p:cNvPr id="8" name="Tekstboks 7"/>
          <p:cNvSpPr txBox="1"/>
          <p:nvPr/>
        </p:nvSpPr>
        <p:spPr>
          <a:xfrm>
            <a:off x="5940152" y="4715852"/>
            <a:ext cx="2368599" cy="369332"/>
          </a:xfrm>
          <a:prstGeom prst="rect">
            <a:avLst/>
          </a:prstGeom>
          <a:noFill/>
        </p:spPr>
        <p:txBody>
          <a:bodyPr wrap="square" rtlCol="0">
            <a:spAutoFit/>
          </a:bodyPr>
          <a:lstStyle/>
          <a:p>
            <a:r>
              <a:rPr lang="da-DK" dirty="0" smtClean="0"/>
              <a:t>ANKERLIGGER</a:t>
            </a:r>
            <a:endParaRPr lang="da-DK" dirty="0"/>
          </a:p>
        </p:txBody>
      </p:sp>
      <p:sp>
        <p:nvSpPr>
          <p:cNvPr id="10" name="Rektangel 9"/>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SKIPPER - KAN</a:t>
            </a:r>
            <a:endParaRPr lang="da-DK" dirty="0">
              <a:solidFill>
                <a:schemeClr val="tx2"/>
              </a:solidFill>
            </a:endParaRPr>
          </a:p>
        </p:txBody>
      </p:sp>
      <p:pic>
        <p:nvPicPr>
          <p:cNvPr id="11" name="Picture 2" descr="C:\Users\MNIE0648\Desktop\Privat\Havets Helte\Ansøgning\dds_water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2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Farvandsafmærkning</a:t>
            </a:r>
            <a:endParaRPr lang="da-DK" dirty="0"/>
          </a:p>
        </p:txBody>
      </p:sp>
      <p:sp>
        <p:nvSpPr>
          <p:cNvPr id="3" name="Tekstboks 2"/>
          <p:cNvSpPr txBox="1"/>
          <p:nvPr/>
        </p:nvSpPr>
        <p:spPr>
          <a:xfrm>
            <a:off x="473746" y="5636563"/>
            <a:ext cx="2016224" cy="369332"/>
          </a:xfrm>
          <a:prstGeom prst="rect">
            <a:avLst/>
          </a:prstGeom>
          <a:noFill/>
        </p:spPr>
        <p:txBody>
          <a:bodyPr wrap="square" rtlCol="0">
            <a:spAutoFit/>
          </a:bodyPr>
          <a:lstStyle/>
          <a:p>
            <a:r>
              <a:rPr lang="da-DK" dirty="0" smtClean="0"/>
              <a:t>SIDEAFMÆRKNING</a:t>
            </a:r>
            <a:endParaRPr lang="da-DK" dirty="0"/>
          </a:p>
        </p:txBody>
      </p:sp>
      <p:sp>
        <p:nvSpPr>
          <p:cNvPr id="7" name="Tekstboks 6"/>
          <p:cNvSpPr txBox="1"/>
          <p:nvPr/>
        </p:nvSpPr>
        <p:spPr>
          <a:xfrm>
            <a:off x="3139504" y="5651956"/>
            <a:ext cx="2368599" cy="369332"/>
          </a:xfrm>
          <a:prstGeom prst="rect">
            <a:avLst/>
          </a:prstGeom>
          <a:noFill/>
        </p:spPr>
        <p:txBody>
          <a:bodyPr wrap="square" rtlCol="0">
            <a:spAutoFit/>
          </a:bodyPr>
          <a:lstStyle/>
          <a:p>
            <a:r>
              <a:rPr lang="da-DK" dirty="0" smtClean="0"/>
              <a:t>KOMPASAFMÆRKNING</a:t>
            </a:r>
            <a:endParaRPr lang="da-DK" dirty="0"/>
          </a:p>
        </p:txBody>
      </p:sp>
      <p:sp>
        <p:nvSpPr>
          <p:cNvPr id="8" name="Tekstboks 7"/>
          <p:cNvSpPr txBox="1"/>
          <p:nvPr/>
        </p:nvSpPr>
        <p:spPr>
          <a:xfrm>
            <a:off x="5940152" y="5651956"/>
            <a:ext cx="2368599" cy="369332"/>
          </a:xfrm>
          <a:prstGeom prst="rect">
            <a:avLst/>
          </a:prstGeom>
          <a:noFill/>
        </p:spPr>
        <p:txBody>
          <a:bodyPr wrap="square" rtlCol="0">
            <a:spAutoFit/>
          </a:bodyPr>
          <a:lstStyle/>
          <a:p>
            <a:r>
              <a:rPr lang="da-DK" dirty="0" smtClean="0"/>
              <a:t>SPECIALAFMÆRKNING</a:t>
            </a:r>
            <a:endParaRPr lang="da-DK" dirty="0"/>
          </a:p>
        </p:txBody>
      </p:sp>
      <p:pic>
        <p:nvPicPr>
          <p:cNvPr id="13314" name="Picture 2" descr="Billedresultat for farvandsafmærkn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484784"/>
            <a:ext cx="2386945" cy="416768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Billedresultat for sideafmærknin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AutoShape 6" descr="Billedresultat for sideafmærknin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3324" name="Picture 12" descr="Billedresultat for kompasafmærkn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505" y="1628800"/>
            <a:ext cx="2368270" cy="3937174"/>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illedresultat for specialafmærkni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152" y="1547927"/>
            <a:ext cx="2592288" cy="4018047"/>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SKIPPER - KAN</a:t>
            </a:r>
            <a:endParaRPr lang="da-DK" dirty="0">
              <a:solidFill>
                <a:schemeClr val="tx2"/>
              </a:solidFill>
            </a:endParaRPr>
          </a:p>
        </p:txBody>
      </p:sp>
      <p:pic>
        <p:nvPicPr>
          <p:cNvPr id="16" name="Picture 2" descr="C:\Users\MNIE0648\Desktop\Privat\Havets Helte\Ansøgning\dds_water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3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Indhold</a:t>
            </a:r>
            <a:endParaRPr lang="da-DK" dirty="0"/>
          </a:p>
        </p:txBody>
      </p:sp>
      <p:sp>
        <p:nvSpPr>
          <p:cNvPr id="3" name="Pladsholder til indhold 2"/>
          <p:cNvSpPr>
            <a:spLocks noGrp="1"/>
          </p:cNvSpPr>
          <p:nvPr>
            <p:ph idx="1"/>
          </p:nvPr>
        </p:nvSpPr>
        <p:spPr/>
        <p:txBody>
          <a:bodyPr/>
          <a:lstStyle/>
          <a:p>
            <a:pPr marL="514350" indent="-514350">
              <a:buFont typeface="+mj-lt"/>
              <a:buAutoNum type="arabicPeriod"/>
            </a:pPr>
            <a:r>
              <a:rPr lang="da-DK" dirty="0" smtClean="0"/>
              <a:t>Diplomkonceptet</a:t>
            </a:r>
          </a:p>
          <a:p>
            <a:pPr marL="514350" indent="-514350">
              <a:buFont typeface="+mj-lt"/>
              <a:buAutoNum type="arabicPeriod"/>
            </a:pPr>
            <a:r>
              <a:rPr lang="da-DK" dirty="0" smtClean="0"/>
              <a:t>Sejløvelser</a:t>
            </a:r>
          </a:p>
          <a:p>
            <a:pPr marL="514350" indent="-514350">
              <a:buFont typeface="+mj-lt"/>
              <a:buAutoNum type="arabicPeriod"/>
            </a:pPr>
            <a:r>
              <a:rPr lang="da-DK" dirty="0"/>
              <a:t>Principper</a:t>
            </a:r>
          </a:p>
          <a:p>
            <a:pPr marL="514350" indent="-514350">
              <a:buFont typeface="+mj-lt"/>
              <a:buAutoNum type="arabicPeriod"/>
            </a:pPr>
            <a:r>
              <a:rPr lang="da-DK" dirty="0"/>
              <a:t>Ramme for sejlads på møderne</a:t>
            </a:r>
          </a:p>
          <a:p>
            <a:pPr marL="514350" indent="-514350">
              <a:buFont typeface="+mj-lt"/>
              <a:buAutoNum type="arabicPeriod"/>
            </a:pPr>
            <a:r>
              <a:rPr lang="da-DK" dirty="0" smtClean="0"/>
              <a:t>Lederens </a:t>
            </a:r>
            <a:r>
              <a:rPr lang="da-DK" dirty="0"/>
              <a:t>rolle</a:t>
            </a:r>
          </a:p>
          <a:p>
            <a:pPr marL="514350" indent="-514350">
              <a:buFont typeface="+mj-lt"/>
              <a:buAutoNum type="arabicPeriod"/>
            </a:pPr>
            <a:endParaRPr lang="da-DK" dirty="0" smtClean="0"/>
          </a:p>
          <a:p>
            <a:pPr marL="514350" indent="-514350">
              <a:buFont typeface="+mj-lt"/>
              <a:buAutoNum type="arabicPeriod"/>
            </a:pPr>
            <a:endParaRPr lang="da-DK" dirty="0"/>
          </a:p>
        </p:txBody>
      </p:sp>
      <p:pic>
        <p:nvPicPr>
          <p:cNvPr id="4"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7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Kaptajn-diplom</a:t>
            </a:r>
            <a:endParaRPr lang="da-DK"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719"/>
            <a:ext cx="3234259" cy="13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334" y="1744563"/>
            <a:ext cx="68770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352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Mand over bord manøvre</a:t>
            </a:r>
            <a:endParaRPr lang="da-DK"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92363"/>
            <a:ext cx="8341521" cy="349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KAPTAJN - KAN</a:t>
            </a:r>
            <a:endParaRPr lang="da-DK" dirty="0">
              <a:solidFill>
                <a:schemeClr val="tx2"/>
              </a:solidFill>
            </a:endParaRPr>
          </a:p>
        </p:txBody>
      </p:sp>
      <p:pic>
        <p:nvPicPr>
          <p:cNvPr id="7"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4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2</a:t>
            </a:r>
            <a:r>
              <a:rPr lang="da-DK" smtClean="0"/>
              <a:t>. </a:t>
            </a:r>
            <a:r>
              <a:rPr lang="da-DK" dirty="0" smtClean="0"/>
              <a:t>Øvelser</a:t>
            </a:r>
            <a:endParaRPr lang="da-DK" dirty="0"/>
          </a:p>
        </p:txBody>
      </p:sp>
      <p:sp>
        <p:nvSpPr>
          <p:cNvPr id="5" name="Pladsholder til tekst 4"/>
          <p:cNvSpPr>
            <a:spLocks noGrp="1"/>
          </p:cNvSpPr>
          <p:nvPr>
            <p:ph type="body" idx="1"/>
          </p:nvPr>
        </p:nvSpPr>
        <p:spPr/>
        <p:txBody>
          <a:bodyPr/>
          <a:lstStyle/>
          <a:p>
            <a:endParaRPr lang="da-DK"/>
          </a:p>
        </p:txBody>
      </p:sp>
      <p:pic>
        <p:nvPicPr>
          <p:cNvPr id="6"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2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Sejlende stopdans</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876924135"/>
              </p:ext>
            </p:extLst>
          </p:nvPr>
        </p:nvGraphicFramePr>
        <p:xfrm>
          <a:off x="971600" y="1740011"/>
          <a:ext cx="7715200" cy="4353285"/>
        </p:xfrm>
        <a:graphic>
          <a:graphicData uri="http://schemas.openxmlformats.org/drawingml/2006/table">
            <a:tbl>
              <a:tblPr firstRow="1" bandRow="1">
                <a:tableStyleId>{5C22544A-7EE6-4342-B048-85BDC9FD1C3A}</a:tableStyleId>
              </a:tblPr>
              <a:tblGrid>
                <a:gridCol w="3857600"/>
                <a:gridCol w="3857600"/>
              </a:tblGrid>
              <a:tr h="1488165">
                <a:tc>
                  <a:txBody>
                    <a:bodyPr/>
                    <a:lstStyle/>
                    <a:p>
                      <a:endParaRPr lang="da-DK" sz="1400" dirty="0">
                        <a:solidFill>
                          <a:schemeClr val="tx1"/>
                        </a:solidFill>
                      </a:endParaRPr>
                    </a:p>
                  </a:txBody>
                  <a:tcPr>
                    <a:noFill/>
                  </a:tcPr>
                </a:tc>
                <a:tc>
                  <a:txBody>
                    <a:bodyPr/>
                    <a:lstStyle/>
                    <a:p>
                      <a:r>
                        <a:rPr lang="da-DK" sz="1400" b="1" dirty="0" smtClean="0">
                          <a:solidFill>
                            <a:schemeClr val="tx1"/>
                          </a:solidFill>
                          <a:effectLst/>
                        </a:rPr>
                        <a:t>Instruktion</a:t>
                      </a:r>
                    </a:p>
                    <a:p>
                      <a:r>
                        <a:rPr lang="da-DK" sz="1400" b="0" dirty="0" smtClean="0">
                          <a:solidFill>
                            <a:schemeClr val="tx1"/>
                          </a:solidFill>
                          <a:effectLst/>
                        </a:rPr>
                        <a:t>Sejlerne sejler rundt inde i firkanten, mens der spilles musik fra trænerbåden. Når musikken stopper, skal sejlerne lægge sig i vindøjet. Når musikken spiller igen, skal sejlerne fortsætte med at sejle.</a:t>
                      </a:r>
                    </a:p>
                    <a:p>
                      <a:endParaRPr lang="da-DK" sz="1400" b="0" dirty="0" smtClean="0">
                        <a:solidFill>
                          <a:schemeClr val="tx1"/>
                        </a:solidFill>
                        <a:effectLst/>
                      </a:endParaRPr>
                    </a:p>
                    <a:p>
                      <a:r>
                        <a:rPr lang="da-DK" sz="1400" b="0" dirty="0" smtClean="0">
                          <a:solidFill>
                            <a:schemeClr val="tx1"/>
                          </a:solidFill>
                          <a:effectLst/>
                        </a:rPr>
                        <a:t>Man kan evt. vise banen på land, og sejlerne kan gå rundt imellem hinanden til musikken, og øve sig i at gå op mod vinden. En tilrigget jolle kan vise, hvornår båden er i vindøjet - ved at bommen er i midten af jollen.</a:t>
                      </a:r>
                      <a:endParaRPr lang="da-DK" sz="1400" b="1" dirty="0" smtClean="0">
                        <a:solidFill>
                          <a:schemeClr val="tx1"/>
                        </a:solidFill>
                        <a:effectLst/>
                      </a:endParaRPr>
                    </a:p>
                    <a:p>
                      <a:endParaRPr lang="da-DK" sz="1400" b="0" dirty="0" smtClean="0">
                        <a:solidFill>
                          <a:schemeClr val="tx1"/>
                        </a:solidFill>
                        <a:effectLst/>
                      </a:endParaRPr>
                    </a:p>
                  </a:txBody>
                  <a:tcPr>
                    <a:noFill/>
                  </a:tcPr>
                </a:tc>
              </a:tr>
              <a:tr h="1488165">
                <a:tc>
                  <a:txBody>
                    <a:bodyPr/>
                    <a:lstStyle/>
                    <a:p>
                      <a:r>
                        <a:rPr lang="da-DK" sz="1400" b="1" dirty="0" smtClean="0">
                          <a:solidFill>
                            <a:schemeClr val="tx1"/>
                          </a:solidFill>
                        </a:rPr>
                        <a:t>Materialer/opsætning</a:t>
                      </a:r>
                    </a:p>
                    <a:p>
                      <a:pPr marL="171450" indent="-171450">
                        <a:buFontTx/>
                        <a:buChar char="-"/>
                      </a:pPr>
                      <a:r>
                        <a:rPr lang="da-DK" sz="1400" dirty="0" smtClean="0">
                          <a:solidFill>
                            <a:schemeClr val="tx1"/>
                          </a:solidFill>
                        </a:rPr>
                        <a:t>Firkantet bane</a:t>
                      </a:r>
                      <a:r>
                        <a:rPr lang="da-DK" sz="1400" baseline="0" dirty="0" smtClean="0">
                          <a:solidFill>
                            <a:schemeClr val="tx1"/>
                          </a:solidFill>
                        </a:rPr>
                        <a:t> med fire mærker</a:t>
                      </a:r>
                    </a:p>
                    <a:p>
                      <a:pPr marL="171450" indent="-171450">
                        <a:buFontTx/>
                        <a:buChar char="-"/>
                      </a:pPr>
                      <a:r>
                        <a:rPr lang="da-DK" sz="1400" baseline="0" dirty="0" smtClean="0">
                          <a:solidFill>
                            <a:schemeClr val="tx1"/>
                          </a:solidFill>
                        </a:rPr>
                        <a:t>Ghettoblaster</a:t>
                      </a:r>
                    </a:p>
                  </a:txBody>
                  <a:tcPr>
                    <a:noFill/>
                  </a:tcPr>
                </a:tc>
                <a:tc>
                  <a:txBody>
                    <a:bodyPr/>
                    <a:lstStyle/>
                    <a:p>
                      <a:r>
                        <a:rPr lang="da-DK" sz="1400" b="1" dirty="0" smtClean="0">
                          <a:solidFill>
                            <a:schemeClr val="tx1"/>
                          </a:solidFill>
                          <a:effectLst/>
                        </a:rPr>
                        <a:t>Mål med</a:t>
                      </a:r>
                      <a:r>
                        <a:rPr lang="da-DK" sz="1400" b="1" baseline="0" dirty="0" smtClean="0">
                          <a:solidFill>
                            <a:schemeClr val="tx1"/>
                          </a:solidFill>
                          <a:effectLst/>
                        </a:rPr>
                        <a:t> øvelsen</a:t>
                      </a:r>
                      <a:endParaRPr lang="da-DK" sz="1400" b="1" dirty="0" smtClean="0">
                        <a:solidFill>
                          <a:schemeClr val="tx1"/>
                        </a:solidFill>
                        <a:effectLst/>
                      </a:endParaRPr>
                    </a:p>
                    <a:p>
                      <a:pPr marL="171450" indent="-171450">
                        <a:buFontTx/>
                        <a:buChar char="-"/>
                      </a:pPr>
                      <a:r>
                        <a:rPr lang="da-DK" sz="1400" dirty="0" smtClean="0">
                          <a:solidFill>
                            <a:schemeClr val="tx1"/>
                          </a:solidFill>
                          <a:effectLst/>
                        </a:rPr>
                        <a:t>Finde vindøjet</a:t>
                      </a:r>
                    </a:p>
                    <a:p>
                      <a:pPr marL="171450" indent="-171450">
                        <a:buFontTx/>
                        <a:buChar char="-"/>
                      </a:pPr>
                      <a:r>
                        <a:rPr lang="da-DK" sz="1400" dirty="0" smtClean="0">
                          <a:solidFill>
                            <a:schemeClr val="tx1"/>
                          </a:solidFill>
                          <a:effectLst/>
                        </a:rPr>
                        <a:t>Få</a:t>
                      </a:r>
                      <a:r>
                        <a:rPr lang="da-DK" sz="1400" baseline="0" dirty="0" smtClean="0">
                          <a:solidFill>
                            <a:schemeClr val="tx1"/>
                          </a:solidFill>
                          <a:effectLst/>
                        </a:rPr>
                        <a:t> båden til at ligge stille</a:t>
                      </a:r>
                    </a:p>
                    <a:p>
                      <a:pPr marL="171450" indent="-171450">
                        <a:buFontTx/>
                        <a:buChar char="-"/>
                      </a:pPr>
                      <a:r>
                        <a:rPr lang="da-DK" sz="1400" baseline="0" dirty="0" smtClean="0">
                          <a:solidFill>
                            <a:schemeClr val="tx1"/>
                          </a:solidFill>
                          <a:effectLst/>
                        </a:rPr>
                        <a:t>Få båden til at sejle igen</a:t>
                      </a:r>
                    </a:p>
                  </a:txBody>
                  <a:tcPr>
                    <a:noFill/>
                  </a:tcPr>
                </a:tc>
              </a:tr>
            </a:tbl>
          </a:graphicData>
        </a:graphic>
      </p:graphicFrame>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84027"/>
            <a:ext cx="3880563"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36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Bolde i boks</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103801355"/>
              </p:ext>
            </p:extLst>
          </p:nvPr>
        </p:nvGraphicFramePr>
        <p:xfrm>
          <a:off x="971600" y="1340768"/>
          <a:ext cx="7715200" cy="5420085"/>
        </p:xfrm>
        <a:graphic>
          <a:graphicData uri="http://schemas.openxmlformats.org/drawingml/2006/table">
            <a:tbl>
              <a:tblPr firstRow="1" bandRow="1">
                <a:tableStyleId>{5C22544A-7EE6-4342-B048-85BDC9FD1C3A}</a:tableStyleId>
              </a:tblPr>
              <a:tblGrid>
                <a:gridCol w="3672408"/>
                <a:gridCol w="4042792"/>
              </a:tblGrid>
              <a:tr h="3816424">
                <a:tc>
                  <a:txBody>
                    <a:bodyPr/>
                    <a:lstStyle/>
                    <a:p>
                      <a:endParaRPr lang="da-DK" sz="14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smtClean="0">
                          <a:solidFill>
                            <a:schemeClr val="tx1"/>
                          </a:solidFill>
                          <a:effectLst/>
                        </a:rPr>
                        <a:t>Instruktion</a:t>
                      </a:r>
                      <a:endParaRPr lang="da-DK" altLang="da-DK" sz="14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altLang="da-DK" sz="1400" b="0" kern="1200" dirty="0" smtClean="0">
                          <a:solidFill>
                            <a:schemeClr val="tx1"/>
                          </a:solidFill>
                          <a:latin typeface="+mn-lt"/>
                          <a:ea typeface="+mn-ea"/>
                          <a:cs typeface="+mn-cs"/>
                        </a:rPr>
                        <a:t>Lederen</a:t>
                      </a:r>
                      <a:r>
                        <a:rPr lang="da-DK" altLang="da-DK" sz="1400" b="0" kern="1200" baseline="0" dirty="0" smtClean="0">
                          <a:solidFill>
                            <a:schemeClr val="tx1"/>
                          </a:solidFill>
                          <a:latin typeface="+mn-lt"/>
                          <a:ea typeface="+mn-ea"/>
                          <a:cs typeface="+mn-cs"/>
                        </a:rPr>
                        <a:t> </a:t>
                      </a:r>
                      <a:r>
                        <a:rPr lang="da-DK" altLang="da-DK" sz="1400" b="0" kern="1200" dirty="0" smtClean="0">
                          <a:solidFill>
                            <a:schemeClr val="tx1"/>
                          </a:solidFill>
                          <a:latin typeface="+mn-lt"/>
                          <a:ea typeface="+mn-ea"/>
                          <a:cs typeface="+mn-cs"/>
                        </a:rPr>
                        <a:t>introducerer øvelsen ved at lægge fire mærker på jorden. Sejlerne får forklaret, at de skal sejle rundt og samle boldene op og samtidig være opmærksom på vigereglerne. </a:t>
                      </a:r>
                    </a:p>
                    <a:p>
                      <a:endParaRPr lang="da-DK" sz="1400" b="1" dirty="0" smtClean="0">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400" b="0" kern="1200" dirty="0" smtClean="0">
                          <a:solidFill>
                            <a:schemeClr val="tx1"/>
                          </a:solidFill>
                          <a:latin typeface="+mn-lt"/>
                          <a:ea typeface="+mn-ea"/>
                          <a:cs typeface="+mn-cs"/>
                        </a:rPr>
                        <a:t>Øvelsen begynder, når træneren hælder boldene ud i firkanten og signalerer START! Sejlerne skal nu sejle rundt i boksen og samle bolde op i jollen - og samtidig holde sig fri af de andre både. Øvelsen fortsætter, indtil sidste bold er samlet op. </a:t>
                      </a:r>
                    </a:p>
                    <a:p>
                      <a:pPr marL="0" marR="0" lvl="0" indent="0" algn="l" defTabSz="914400" rtl="0" eaLnBrk="0" fontAlgn="base" latinLnBrk="0" hangingPunct="0">
                        <a:lnSpc>
                          <a:spcPct val="100000"/>
                        </a:lnSpc>
                        <a:spcBef>
                          <a:spcPct val="0"/>
                        </a:spcBef>
                        <a:spcAft>
                          <a:spcPct val="0"/>
                        </a:spcAft>
                        <a:buClrTx/>
                        <a:buSzTx/>
                        <a:buFontTx/>
                        <a:buNone/>
                        <a:tabLst/>
                      </a:pPr>
                      <a:endParaRPr lang="da-DK" altLang="da-DK" sz="1400" b="0"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a-DK" altLang="da-DK" sz="1400" b="0" kern="1200" dirty="0" smtClean="0">
                          <a:solidFill>
                            <a:schemeClr val="tx1"/>
                          </a:solidFill>
                          <a:latin typeface="+mn-lt"/>
                          <a:ea typeface="+mn-ea"/>
                          <a:cs typeface="+mn-cs"/>
                        </a:rPr>
                        <a:t>Variation</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da-DK" altLang="da-DK" sz="1400" b="0" kern="1200" dirty="0" smtClean="0">
                          <a:solidFill>
                            <a:schemeClr val="tx1"/>
                          </a:solidFill>
                          <a:effectLst/>
                          <a:latin typeface="+mn-lt"/>
                          <a:ea typeface="+mn-ea"/>
                          <a:cs typeface="+mn-cs"/>
                        </a:rPr>
                        <a:t>Ændre størrelsen på firkanten</a:t>
                      </a:r>
                    </a:p>
                    <a:p>
                      <a:pPr marL="285750" marR="0" lvl="0" indent="-285750" algn="l" defTabSz="914400" rtl="0" eaLnBrk="0" fontAlgn="base" latinLnBrk="0" hangingPunct="0">
                        <a:lnSpc>
                          <a:spcPct val="100000"/>
                        </a:lnSpc>
                        <a:spcBef>
                          <a:spcPct val="0"/>
                        </a:spcBef>
                        <a:spcAft>
                          <a:spcPct val="0"/>
                        </a:spcAft>
                        <a:buClrTx/>
                        <a:buSzTx/>
                        <a:buFontTx/>
                        <a:buChar char="-"/>
                        <a:tabLst/>
                      </a:pPr>
                      <a:r>
                        <a:rPr lang="da-DK" altLang="da-DK" sz="1400" b="0" kern="1200" dirty="0" smtClean="0">
                          <a:solidFill>
                            <a:schemeClr val="tx1"/>
                          </a:solidFill>
                          <a:effectLst/>
                          <a:latin typeface="+mn-lt"/>
                          <a:ea typeface="+mn-ea"/>
                          <a:cs typeface="+mn-cs"/>
                        </a:rPr>
                        <a:t>Tilføre en regel om, at sejlerne skal lave en manøvre mellem hver bold, de samler op, fx en vending, bomning eller 360’er</a:t>
                      </a:r>
                    </a:p>
                    <a:p>
                      <a:endParaRPr lang="da-DK" sz="1400" b="0" dirty="0" smtClean="0">
                        <a:solidFill>
                          <a:schemeClr val="tx1"/>
                        </a:solidFill>
                        <a:effectLst/>
                      </a:endParaRPr>
                    </a:p>
                  </a:txBody>
                  <a:tcPr>
                    <a:noFill/>
                  </a:tcPr>
                </a:tc>
              </a:tr>
              <a:tr h="1488165">
                <a:tc>
                  <a:txBody>
                    <a:bodyPr/>
                    <a:lstStyle/>
                    <a:p>
                      <a:r>
                        <a:rPr lang="da-DK" sz="1400" b="1" dirty="0" smtClean="0">
                          <a:solidFill>
                            <a:schemeClr val="tx1"/>
                          </a:solidFill>
                        </a:rPr>
                        <a:t>Materialer/opsætning</a:t>
                      </a:r>
                    </a:p>
                    <a:p>
                      <a:pPr marL="171450" indent="-171450">
                        <a:buFontTx/>
                        <a:buChar char="-"/>
                      </a:pPr>
                      <a:r>
                        <a:rPr lang="da-DK" sz="1400" dirty="0" smtClean="0">
                          <a:solidFill>
                            <a:schemeClr val="tx1"/>
                          </a:solidFill>
                        </a:rPr>
                        <a:t>Firkantet bane</a:t>
                      </a:r>
                      <a:r>
                        <a:rPr lang="da-DK" sz="1400" baseline="0" dirty="0" smtClean="0">
                          <a:solidFill>
                            <a:schemeClr val="tx1"/>
                          </a:solidFill>
                        </a:rPr>
                        <a:t> med fire mærker</a:t>
                      </a:r>
                    </a:p>
                    <a:p>
                      <a:pPr marL="171450" indent="-171450">
                        <a:buFontTx/>
                        <a:buChar char="-"/>
                      </a:pPr>
                      <a:r>
                        <a:rPr lang="da-DK" sz="1400" baseline="0" dirty="0" smtClean="0">
                          <a:solidFill>
                            <a:schemeClr val="tx1"/>
                          </a:solidFill>
                        </a:rPr>
                        <a:t>Pose med bolde</a:t>
                      </a:r>
                    </a:p>
                  </a:txBody>
                  <a:tcPr>
                    <a:noFill/>
                  </a:tcPr>
                </a:tc>
                <a:tc>
                  <a:txBody>
                    <a:bodyPr/>
                    <a:lstStyle/>
                    <a:p>
                      <a:r>
                        <a:rPr lang="da-DK" sz="1400" b="1" dirty="0" smtClean="0">
                          <a:solidFill>
                            <a:schemeClr val="tx1"/>
                          </a:solidFill>
                          <a:effectLst/>
                        </a:rPr>
                        <a:t>Mål med</a:t>
                      </a:r>
                      <a:r>
                        <a:rPr lang="da-DK" sz="1400" b="1" baseline="0" dirty="0" smtClean="0">
                          <a:solidFill>
                            <a:schemeClr val="tx1"/>
                          </a:solidFill>
                          <a:effectLst/>
                        </a:rPr>
                        <a:t> øvelsen</a:t>
                      </a:r>
                      <a:endParaRPr lang="da-DK" sz="1400" b="1" dirty="0" smtClean="0">
                        <a:solidFill>
                          <a:schemeClr val="tx1"/>
                        </a:solidFill>
                        <a:effectLst/>
                      </a:endParaRPr>
                    </a:p>
                    <a:p>
                      <a:pPr marL="171450" indent="-171450">
                        <a:buFontTx/>
                        <a:buChar char="-"/>
                      </a:pPr>
                      <a:r>
                        <a:rPr lang="da-DK" sz="1400" dirty="0" smtClean="0">
                          <a:solidFill>
                            <a:schemeClr val="tx1"/>
                          </a:solidFill>
                          <a:effectLst/>
                        </a:rPr>
                        <a:t>At håndtere jollen (vende, bomme, stoppe og starte)</a:t>
                      </a:r>
                    </a:p>
                    <a:p>
                      <a:pPr marL="171450" indent="-171450">
                        <a:buFontTx/>
                        <a:buChar char="-"/>
                      </a:pPr>
                      <a:r>
                        <a:rPr lang="da-DK" sz="1400" dirty="0" smtClean="0">
                          <a:solidFill>
                            <a:schemeClr val="tx1"/>
                          </a:solidFill>
                          <a:effectLst/>
                        </a:rPr>
                        <a:t>At kigge ud af båden efter bolde og andre både</a:t>
                      </a:r>
                    </a:p>
                    <a:p>
                      <a:pPr marL="171450" indent="-171450">
                        <a:buFontTx/>
                        <a:buChar char="-"/>
                      </a:pPr>
                      <a:r>
                        <a:rPr lang="da-DK" sz="1400" dirty="0" smtClean="0">
                          <a:solidFill>
                            <a:schemeClr val="tx1"/>
                          </a:solidFill>
                          <a:effectLst/>
                        </a:rPr>
                        <a:t>At beherske grundlæggende vigeregler (styrbord-bagbord, læ-luv)</a:t>
                      </a:r>
                    </a:p>
                  </a:txBody>
                  <a:tcPr>
                    <a:noFill/>
                  </a:tcPr>
                </a:tc>
              </a:tr>
            </a:tbl>
          </a:graphicData>
        </a:graphic>
      </p:graphicFrame>
      <p:pic>
        <p:nvPicPr>
          <p:cNvPr id="10" name="Picture 4" descr="Bolde i b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23" y="1700809"/>
            <a:ext cx="3777577"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7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Ottetalsræs</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012170645"/>
              </p:ext>
            </p:extLst>
          </p:nvPr>
        </p:nvGraphicFramePr>
        <p:xfrm>
          <a:off x="971600" y="1740011"/>
          <a:ext cx="7715200" cy="4689322"/>
        </p:xfrm>
        <a:graphic>
          <a:graphicData uri="http://schemas.openxmlformats.org/drawingml/2006/table">
            <a:tbl>
              <a:tblPr firstRow="1" bandRow="1">
                <a:tableStyleId>{5C22544A-7EE6-4342-B048-85BDC9FD1C3A}</a:tableStyleId>
              </a:tblPr>
              <a:tblGrid>
                <a:gridCol w="3384376"/>
                <a:gridCol w="4330824"/>
              </a:tblGrid>
              <a:tr h="3201157">
                <a:tc>
                  <a:txBody>
                    <a:bodyPr/>
                    <a:lstStyle/>
                    <a:p>
                      <a:endParaRPr lang="da-DK" sz="1400" dirty="0">
                        <a:solidFill>
                          <a:schemeClr val="tx1"/>
                        </a:solidFill>
                      </a:endParaRPr>
                    </a:p>
                  </a:txBody>
                  <a:tcPr>
                    <a:noFill/>
                  </a:tcPr>
                </a:tc>
                <a:tc>
                  <a:txBody>
                    <a:bodyPr/>
                    <a:lstStyle/>
                    <a:p>
                      <a:r>
                        <a:rPr lang="da-DK" sz="1400" b="1" dirty="0" smtClean="0">
                          <a:solidFill>
                            <a:schemeClr val="tx1"/>
                          </a:solidFill>
                          <a:effectLst/>
                        </a:rPr>
                        <a:t>Instruktion</a:t>
                      </a:r>
                    </a:p>
                    <a:p>
                      <a:r>
                        <a:rPr lang="da-DK" sz="1400" b="0" dirty="0" smtClean="0">
                          <a:solidFill>
                            <a:schemeClr val="tx1"/>
                          </a:solidFill>
                          <a:effectLst/>
                        </a:rPr>
                        <a:t>Øvelsen handler om at vende uden at miste fart. Det sker ved at sejle rundt om mærkerne i en 8-tals figur. Øvelsen vises på land ved at lægge 2 mærker på jorden, hvor sejlerne får forklaret, hvilken vej de skal sejle rundt, og hvordan sejlerne skal trimme båden i vendingen, altså ror, skøde og hvordan kroppen mest hensigtsmæssigt placeres undervejs i manøvren.</a:t>
                      </a:r>
                    </a:p>
                    <a:p>
                      <a:endParaRPr lang="da-DK" sz="1400" b="0" dirty="0" smtClean="0">
                        <a:solidFill>
                          <a:schemeClr val="tx1"/>
                        </a:solidFill>
                        <a:effectLst/>
                      </a:endParaRPr>
                    </a:p>
                    <a:p>
                      <a:r>
                        <a:rPr lang="da-DK" sz="1400" b="0" dirty="0" smtClean="0">
                          <a:solidFill>
                            <a:schemeClr val="tx1"/>
                          </a:solidFill>
                          <a:effectLst/>
                        </a:rPr>
                        <a:t>Variation:</a:t>
                      </a:r>
                    </a:p>
                    <a:p>
                      <a:pPr marL="285750" indent="-285750">
                        <a:buFontTx/>
                        <a:buChar char="-"/>
                      </a:pPr>
                      <a:r>
                        <a:rPr lang="da-DK" sz="1400" b="0" dirty="0" smtClean="0">
                          <a:solidFill>
                            <a:schemeClr val="tx1"/>
                          </a:solidFill>
                          <a:effectLst/>
                        </a:rPr>
                        <a:t>Ændre </a:t>
                      </a:r>
                      <a:r>
                        <a:rPr lang="da-DK" sz="1400" b="0" dirty="0" err="1" smtClean="0">
                          <a:solidFill>
                            <a:schemeClr val="tx1"/>
                          </a:solidFill>
                          <a:effectLst/>
                        </a:rPr>
                        <a:t>omsejlingsretningen</a:t>
                      </a:r>
                      <a:r>
                        <a:rPr lang="da-DK" sz="1400" b="0" dirty="0" smtClean="0">
                          <a:solidFill>
                            <a:schemeClr val="tx1"/>
                          </a:solidFill>
                          <a:effectLst/>
                        </a:rPr>
                        <a:t> (Ottetal-Bomme)</a:t>
                      </a:r>
                    </a:p>
                    <a:p>
                      <a:pPr marL="285750" indent="-285750">
                        <a:buFontTx/>
                        <a:buChar char="-"/>
                      </a:pPr>
                      <a:r>
                        <a:rPr lang="da-DK" sz="1400" b="0" dirty="0" smtClean="0">
                          <a:solidFill>
                            <a:schemeClr val="tx1"/>
                          </a:solidFill>
                          <a:effectLst/>
                        </a:rPr>
                        <a:t>Ændre størrelsen af banen</a:t>
                      </a:r>
                    </a:p>
                    <a:p>
                      <a:pPr marL="285750" indent="-285750">
                        <a:buFontTx/>
                        <a:buChar char="-"/>
                      </a:pPr>
                      <a:r>
                        <a:rPr lang="da-DK" sz="1400" b="0" dirty="0" smtClean="0">
                          <a:solidFill>
                            <a:schemeClr val="tx1"/>
                          </a:solidFill>
                          <a:effectLst/>
                        </a:rPr>
                        <a:t>Flere</a:t>
                      </a:r>
                      <a:r>
                        <a:rPr lang="da-DK" sz="1400" b="0" baseline="0" dirty="0" smtClean="0">
                          <a:solidFill>
                            <a:schemeClr val="tx1"/>
                          </a:solidFill>
                          <a:effectLst/>
                        </a:rPr>
                        <a:t> både samtidig (vigeregler)</a:t>
                      </a:r>
                      <a:endParaRPr lang="da-DK" sz="1400" b="0" dirty="0" smtClean="0">
                        <a:solidFill>
                          <a:schemeClr val="tx1"/>
                        </a:solidFill>
                        <a:effectLst/>
                      </a:endParaRPr>
                    </a:p>
                    <a:p>
                      <a:endParaRPr lang="da-DK" sz="1400" b="0" dirty="0" smtClean="0">
                        <a:solidFill>
                          <a:schemeClr val="tx1"/>
                        </a:solidFill>
                        <a:effectLst/>
                      </a:endParaRPr>
                    </a:p>
                  </a:txBody>
                  <a:tcPr>
                    <a:noFill/>
                  </a:tcPr>
                </a:tc>
              </a:tr>
              <a:tr h="1488165">
                <a:tc>
                  <a:txBody>
                    <a:bodyPr/>
                    <a:lstStyle/>
                    <a:p>
                      <a:r>
                        <a:rPr lang="da-DK" sz="1400" b="1" dirty="0" smtClean="0">
                          <a:solidFill>
                            <a:schemeClr val="tx1"/>
                          </a:solidFill>
                        </a:rPr>
                        <a:t>Materialer/opsætning</a:t>
                      </a:r>
                    </a:p>
                    <a:p>
                      <a:pPr marL="171450" indent="-171450">
                        <a:buFontTx/>
                        <a:buChar char="-"/>
                      </a:pPr>
                      <a:r>
                        <a:rPr lang="da-DK" sz="1400" dirty="0" smtClean="0">
                          <a:solidFill>
                            <a:schemeClr val="tx1"/>
                          </a:solidFill>
                        </a:rPr>
                        <a:t>Bane med to mærker</a:t>
                      </a:r>
                      <a:r>
                        <a:rPr lang="da-DK" sz="1400" baseline="0" dirty="0" smtClean="0">
                          <a:solidFill>
                            <a:schemeClr val="tx1"/>
                          </a:solidFill>
                        </a:rPr>
                        <a:t> med ca. 30 m. afstand vinkelret på vinden</a:t>
                      </a:r>
                    </a:p>
                  </a:txBody>
                  <a:tcPr>
                    <a:noFill/>
                  </a:tcPr>
                </a:tc>
                <a:tc>
                  <a:txBody>
                    <a:bodyPr/>
                    <a:lstStyle/>
                    <a:p>
                      <a:r>
                        <a:rPr lang="da-DK" sz="1400" b="1" dirty="0" smtClean="0">
                          <a:solidFill>
                            <a:schemeClr val="tx1"/>
                          </a:solidFill>
                          <a:effectLst/>
                        </a:rPr>
                        <a:t>Mål med</a:t>
                      </a:r>
                      <a:r>
                        <a:rPr lang="da-DK" sz="1400" b="1" baseline="0" dirty="0" smtClean="0">
                          <a:solidFill>
                            <a:schemeClr val="tx1"/>
                          </a:solidFill>
                          <a:effectLst/>
                        </a:rPr>
                        <a:t> øvelsen</a:t>
                      </a:r>
                      <a:endParaRPr lang="da-DK" sz="1400" b="1" dirty="0" smtClean="0">
                        <a:solidFill>
                          <a:schemeClr val="tx1"/>
                        </a:solidFill>
                        <a:effectLst/>
                      </a:endParaRPr>
                    </a:p>
                    <a:p>
                      <a:pPr marL="171450" indent="-171450">
                        <a:buFontTx/>
                        <a:buChar char="-"/>
                      </a:pPr>
                      <a:r>
                        <a:rPr lang="da-DK" sz="1400" dirty="0" smtClean="0">
                          <a:solidFill>
                            <a:schemeClr val="tx1"/>
                          </a:solidFill>
                          <a:effectLst/>
                        </a:rPr>
                        <a:t>At håndtere jollen (vende/bomme)</a:t>
                      </a:r>
                    </a:p>
                    <a:p>
                      <a:pPr marL="171450" indent="-171450">
                        <a:buFontTx/>
                        <a:buChar char="-"/>
                      </a:pPr>
                      <a:r>
                        <a:rPr lang="da-DK" sz="1400" dirty="0" smtClean="0">
                          <a:solidFill>
                            <a:schemeClr val="tx1"/>
                          </a:solidFill>
                          <a:effectLst/>
                        </a:rPr>
                        <a:t>At sidde rigtigt i båden</a:t>
                      </a:r>
                    </a:p>
                    <a:p>
                      <a:pPr marL="171450" indent="-171450">
                        <a:buFontTx/>
                        <a:buChar char="-"/>
                      </a:pPr>
                      <a:r>
                        <a:rPr lang="da-DK" sz="1400" dirty="0" smtClean="0">
                          <a:solidFill>
                            <a:schemeClr val="tx1"/>
                          </a:solidFill>
                          <a:effectLst/>
                        </a:rPr>
                        <a:t>At kigge ud af båden efter mærker og andre både</a:t>
                      </a:r>
                    </a:p>
                    <a:p>
                      <a:pPr marL="171450" indent="-171450">
                        <a:buFontTx/>
                        <a:buChar char="-"/>
                      </a:pPr>
                      <a:r>
                        <a:rPr lang="da-DK" sz="1400" dirty="0" smtClean="0">
                          <a:solidFill>
                            <a:schemeClr val="tx1"/>
                          </a:solidFill>
                          <a:effectLst/>
                        </a:rPr>
                        <a:t>At beherske grundlæggende vigeregler (styrbord-bagbord)</a:t>
                      </a:r>
                    </a:p>
                  </a:txBody>
                  <a:tcPr>
                    <a:noFill/>
                  </a:tcPr>
                </a:tc>
              </a:tr>
            </a:tbl>
          </a:graphicData>
        </a:graphic>
      </p:graphicFrame>
      <p:pic>
        <p:nvPicPr>
          <p:cNvPr id="19458"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12776"/>
            <a:ext cx="3009230" cy="158714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55" y="3501008"/>
            <a:ext cx="3006973" cy="1427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MNIE0648\Desktop\Privat\Havets Helte\Ansøgning\dds_water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89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Øvelse: Ulven kommer</a:t>
            </a:r>
            <a:endParaRPr lang="da-DK"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3469920707"/>
              </p:ext>
            </p:extLst>
          </p:nvPr>
        </p:nvGraphicFramePr>
        <p:xfrm>
          <a:off x="971600" y="1740011"/>
          <a:ext cx="7715200" cy="4993365"/>
        </p:xfrm>
        <a:graphic>
          <a:graphicData uri="http://schemas.openxmlformats.org/drawingml/2006/table">
            <a:tbl>
              <a:tblPr firstRow="1" bandRow="1">
                <a:tableStyleId>{5C22544A-7EE6-4342-B048-85BDC9FD1C3A}</a:tableStyleId>
              </a:tblPr>
              <a:tblGrid>
                <a:gridCol w="3857600"/>
                <a:gridCol w="3857600"/>
              </a:tblGrid>
              <a:tr h="1488165">
                <a:tc>
                  <a:txBody>
                    <a:bodyPr/>
                    <a:lstStyle/>
                    <a:p>
                      <a:endParaRPr lang="da-DK" sz="1400" dirty="0">
                        <a:solidFill>
                          <a:schemeClr val="tx1"/>
                        </a:solidFill>
                      </a:endParaRPr>
                    </a:p>
                  </a:txBody>
                  <a:tcPr>
                    <a:noFill/>
                  </a:tcPr>
                </a:tc>
                <a:tc>
                  <a:txBody>
                    <a:bodyPr/>
                    <a:lstStyle/>
                    <a:p>
                      <a:r>
                        <a:rPr lang="da-DK" sz="1400" b="1" dirty="0" smtClean="0">
                          <a:solidFill>
                            <a:schemeClr val="tx1"/>
                          </a:solidFill>
                          <a:effectLst/>
                        </a:rPr>
                        <a:t>Instruktion</a:t>
                      </a:r>
                    </a:p>
                    <a:p>
                      <a:r>
                        <a:rPr lang="da-DK" sz="1400" b="0" dirty="0" smtClean="0">
                          <a:solidFill>
                            <a:schemeClr val="tx1"/>
                          </a:solidFill>
                          <a:effectLst/>
                        </a:rPr>
                        <a:t>Kyllingerne skal nå fra den ene side af rektanglet til den anden, uden af de bliver fanget af ulven. 1-2 sejlere starter som ulve. En kylling er fanget, når ulven får kastet en bold over i kyllingens båd eller hvis</a:t>
                      </a:r>
                      <a:r>
                        <a:rPr lang="da-DK" sz="1400" b="0" baseline="0" dirty="0" smtClean="0">
                          <a:solidFill>
                            <a:schemeClr val="tx1"/>
                          </a:solidFill>
                          <a:effectLst/>
                        </a:rPr>
                        <a:t> der er sammenstød</a:t>
                      </a:r>
                      <a:r>
                        <a:rPr lang="da-DK" sz="1400" b="0" dirty="0" smtClean="0">
                          <a:solidFill>
                            <a:schemeClr val="tx1"/>
                          </a:solidFill>
                          <a:effectLst/>
                        </a:rPr>
                        <a:t>. Når en kylling er fanget bliver vedkomne til en ulv.</a:t>
                      </a:r>
                      <a:r>
                        <a:rPr lang="da-DK" sz="1400" b="0" baseline="0" dirty="0" smtClean="0">
                          <a:solidFill>
                            <a:schemeClr val="tx1"/>
                          </a:solidFill>
                          <a:effectLst/>
                        </a:rPr>
                        <a:t> </a:t>
                      </a:r>
                      <a:r>
                        <a:rPr lang="da-DK" sz="1400" b="0" dirty="0" smtClean="0">
                          <a:solidFill>
                            <a:schemeClr val="tx1"/>
                          </a:solidFill>
                          <a:effectLst/>
                        </a:rPr>
                        <a:t>Legen forsætter indtil der ikke er flere kyllinger eller bolde til ulvene.</a:t>
                      </a:r>
                    </a:p>
                    <a:p>
                      <a:endParaRPr lang="da-DK" sz="1400" b="0" dirty="0" smtClean="0">
                        <a:solidFill>
                          <a:schemeClr val="tx1"/>
                        </a:solidFill>
                        <a:effectLst/>
                      </a:endParaRPr>
                    </a:p>
                    <a:p>
                      <a:r>
                        <a:rPr lang="da-DK" sz="1400" b="0" dirty="0" smtClean="0">
                          <a:solidFill>
                            <a:schemeClr val="tx1"/>
                          </a:solidFill>
                          <a:effectLst/>
                        </a:rPr>
                        <a:t>Efter øvelsen spørger lederen, om der var nogle af sejlerne, som lagde mærke til, hvor det var bedst at ligge sig i firkanten. Det er bedst for sejlerne at lægge sig oppe ved det mærke der er tættest til vinden. På den måde skal ulven sejle kryds for at fange en, og man har også fri vind.</a:t>
                      </a:r>
                    </a:p>
                    <a:p>
                      <a:endParaRPr lang="da-DK" sz="1400" b="0" dirty="0" smtClean="0">
                        <a:solidFill>
                          <a:schemeClr val="tx1"/>
                        </a:solidFill>
                        <a:effectLst/>
                      </a:endParaRPr>
                    </a:p>
                  </a:txBody>
                  <a:tcPr>
                    <a:noFill/>
                  </a:tcPr>
                </a:tc>
              </a:tr>
              <a:tr h="1488165">
                <a:tc>
                  <a:txBody>
                    <a:bodyPr/>
                    <a:lstStyle/>
                    <a:p>
                      <a:r>
                        <a:rPr lang="da-DK" sz="1400" b="1" dirty="0" smtClean="0">
                          <a:solidFill>
                            <a:schemeClr val="tx1"/>
                          </a:solidFill>
                        </a:rPr>
                        <a:t>Materialer/opsætning</a:t>
                      </a:r>
                    </a:p>
                    <a:p>
                      <a:pPr marL="171450" indent="-171450">
                        <a:buFontTx/>
                        <a:buChar char="-"/>
                      </a:pPr>
                      <a:r>
                        <a:rPr lang="da-DK" sz="1400" dirty="0" smtClean="0">
                          <a:solidFill>
                            <a:schemeClr val="tx1"/>
                          </a:solidFill>
                        </a:rPr>
                        <a:t>Firkantet bane</a:t>
                      </a:r>
                      <a:r>
                        <a:rPr lang="da-DK" sz="1400" baseline="0" dirty="0" smtClean="0">
                          <a:solidFill>
                            <a:schemeClr val="tx1"/>
                          </a:solidFill>
                        </a:rPr>
                        <a:t> med fire mærker</a:t>
                      </a:r>
                    </a:p>
                    <a:p>
                      <a:pPr marL="171450" indent="-171450">
                        <a:buFontTx/>
                        <a:buChar char="-"/>
                      </a:pPr>
                      <a:r>
                        <a:rPr lang="da-DK" sz="1400" baseline="0" dirty="0" smtClean="0">
                          <a:solidFill>
                            <a:schemeClr val="tx1"/>
                          </a:solidFill>
                        </a:rPr>
                        <a:t>Bolde</a:t>
                      </a:r>
                    </a:p>
                  </a:txBody>
                  <a:tcPr>
                    <a:noFill/>
                  </a:tcPr>
                </a:tc>
                <a:tc>
                  <a:txBody>
                    <a:bodyPr/>
                    <a:lstStyle/>
                    <a:p>
                      <a:r>
                        <a:rPr lang="da-DK" sz="1400" b="1" dirty="0" smtClean="0">
                          <a:solidFill>
                            <a:schemeClr val="tx1"/>
                          </a:solidFill>
                          <a:effectLst/>
                        </a:rPr>
                        <a:t>Mål med</a:t>
                      </a:r>
                      <a:r>
                        <a:rPr lang="da-DK" sz="1400" b="1" baseline="0" dirty="0" smtClean="0">
                          <a:solidFill>
                            <a:schemeClr val="tx1"/>
                          </a:solidFill>
                          <a:effectLst/>
                        </a:rPr>
                        <a:t> øvelsen</a:t>
                      </a:r>
                    </a:p>
                    <a:p>
                      <a:pPr marL="285750" indent="-285750">
                        <a:buFontTx/>
                        <a:buChar char="-"/>
                      </a:pPr>
                      <a:r>
                        <a:rPr lang="da-DK" sz="1400" b="0" kern="1200" dirty="0" smtClean="0">
                          <a:solidFill>
                            <a:schemeClr val="tx1"/>
                          </a:solidFill>
                          <a:effectLst/>
                          <a:latin typeface="+mn-lt"/>
                          <a:ea typeface="+mn-ea"/>
                          <a:cs typeface="+mn-cs"/>
                        </a:rPr>
                        <a:t>Fri vind og bevidsthed om at en båd sejler hurtigere på halvvind end på kryds</a:t>
                      </a:r>
                    </a:p>
                    <a:p>
                      <a:pPr marL="285750" indent="-285750">
                        <a:buFontTx/>
                        <a:buChar char="-"/>
                      </a:pPr>
                      <a:r>
                        <a:rPr lang="da-DK" sz="1400" b="0" kern="1200" dirty="0" smtClean="0">
                          <a:solidFill>
                            <a:schemeClr val="tx1"/>
                          </a:solidFill>
                          <a:effectLst/>
                          <a:latin typeface="+mn-lt"/>
                          <a:ea typeface="+mn-ea"/>
                          <a:cs typeface="+mn-cs"/>
                        </a:rPr>
                        <a:t>Taktik:</a:t>
                      </a:r>
                      <a:r>
                        <a:rPr lang="da-DK" sz="1400" b="0" kern="1200" baseline="0" dirty="0" smtClean="0">
                          <a:solidFill>
                            <a:schemeClr val="tx1"/>
                          </a:solidFill>
                          <a:effectLst/>
                          <a:latin typeface="+mn-lt"/>
                          <a:ea typeface="+mn-ea"/>
                          <a:cs typeface="+mn-cs"/>
                        </a:rPr>
                        <a:t> Placering af båden</a:t>
                      </a:r>
                      <a:endParaRPr lang="da-DK" sz="1400" b="0" kern="1200" dirty="0" smtClean="0">
                        <a:solidFill>
                          <a:schemeClr val="tx1"/>
                        </a:solidFill>
                        <a:effectLst/>
                        <a:latin typeface="+mn-lt"/>
                        <a:ea typeface="+mn-ea"/>
                        <a:cs typeface="+mn-cs"/>
                      </a:endParaRPr>
                    </a:p>
                    <a:p>
                      <a:pPr marL="285750" indent="-285750">
                        <a:buFontTx/>
                        <a:buChar char="-"/>
                      </a:pPr>
                      <a:r>
                        <a:rPr lang="da-DK" sz="1400" dirty="0" smtClean="0">
                          <a:solidFill>
                            <a:schemeClr val="tx1"/>
                          </a:solidFill>
                          <a:effectLst/>
                        </a:rPr>
                        <a:t>Få</a:t>
                      </a:r>
                      <a:r>
                        <a:rPr lang="da-DK" sz="1400" baseline="0" dirty="0" smtClean="0">
                          <a:solidFill>
                            <a:schemeClr val="tx1"/>
                          </a:solidFill>
                          <a:effectLst/>
                        </a:rPr>
                        <a:t> båden til at ligge stille i vindøjet</a:t>
                      </a:r>
                    </a:p>
                    <a:p>
                      <a:pPr marL="285750" indent="-285750">
                        <a:buFontTx/>
                        <a:buChar char="-"/>
                      </a:pPr>
                      <a:r>
                        <a:rPr lang="da-DK" sz="1400" baseline="0" dirty="0" smtClean="0">
                          <a:solidFill>
                            <a:schemeClr val="tx1"/>
                          </a:solidFill>
                          <a:effectLst/>
                        </a:rPr>
                        <a:t>Få båden til at sejle igen</a:t>
                      </a:r>
                    </a:p>
                  </a:txBody>
                  <a:tcPr>
                    <a:noFill/>
                  </a:tcPr>
                </a:tc>
              </a:tr>
            </a:tbl>
          </a:graphicData>
        </a:graphic>
      </p:graphicFrame>
      <p:pic>
        <p:nvPicPr>
          <p:cNvPr id="18436" name="Picture 4"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22" y="1988840"/>
            <a:ext cx="446359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28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3</a:t>
            </a:r>
            <a:r>
              <a:rPr lang="da-DK" dirty="0" smtClean="0"/>
              <a:t>. Overordnede principper</a:t>
            </a:r>
            <a:endParaRPr lang="da-DK" dirty="0"/>
          </a:p>
        </p:txBody>
      </p:sp>
      <p:sp>
        <p:nvSpPr>
          <p:cNvPr id="3" name="Pladsholder til indhold 2"/>
          <p:cNvSpPr>
            <a:spLocks noGrp="1"/>
          </p:cNvSpPr>
          <p:nvPr>
            <p:ph idx="1"/>
          </p:nvPr>
        </p:nvSpPr>
        <p:spPr>
          <a:xfrm>
            <a:off x="457200" y="1600200"/>
            <a:ext cx="8229600" cy="4853136"/>
          </a:xfrm>
        </p:spPr>
        <p:txBody>
          <a:bodyPr>
            <a:normAutofit fontScale="92500" lnSpcReduction="10000"/>
          </a:bodyPr>
          <a:lstStyle/>
          <a:p>
            <a:r>
              <a:rPr lang="da-DK" dirty="0" smtClean="0"/>
              <a:t> To </a:t>
            </a:r>
            <a:r>
              <a:rPr lang="da-DK" dirty="0"/>
              <a:t>hold/niveauer</a:t>
            </a:r>
          </a:p>
          <a:p>
            <a:pPr marL="971550" lvl="1" indent="-514350">
              <a:buFont typeface="+mj-lt"/>
              <a:buAutoNum type="arabicPeriod"/>
            </a:pPr>
            <a:r>
              <a:rPr lang="da-DK" dirty="0" smtClean="0"/>
              <a:t>Begynderne: Lære at sejle selv</a:t>
            </a:r>
          </a:p>
          <a:p>
            <a:pPr marL="971550" lvl="1" indent="-514350">
              <a:buFont typeface="+mj-lt"/>
              <a:buAutoNum type="arabicPeriod"/>
            </a:pPr>
            <a:r>
              <a:rPr lang="da-DK" dirty="0" smtClean="0"/>
              <a:t>Tør og vil sejle selv</a:t>
            </a:r>
          </a:p>
          <a:p>
            <a:pPr marL="514350" indent="-457200"/>
            <a:r>
              <a:rPr lang="da-DK" dirty="0" smtClean="0"/>
              <a:t>Søspejdere </a:t>
            </a:r>
            <a:r>
              <a:rPr lang="da-DK" dirty="0"/>
              <a:t>lærer hinanden at sejle i patruljer (5-6 søspejdere</a:t>
            </a:r>
            <a:r>
              <a:rPr lang="da-DK" dirty="0" smtClean="0"/>
              <a:t>)</a:t>
            </a:r>
          </a:p>
          <a:p>
            <a:pPr marL="514350" indent="-457200"/>
            <a:r>
              <a:rPr lang="da-DK" dirty="0" smtClean="0"/>
              <a:t>To </a:t>
            </a:r>
            <a:r>
              <a:rPr lang="da-DK" dirty="0"/>
              <a:t>ledere/trænere tilknyttes hver sine </a:t>
            </a:r>
            <a:r>
              <a:rPr lang="da-DK" dirty="0" smtClean="0"/>
              <a:t>patruljer</a:t>
            </a:r>
          </a:p>
          <a:p>
            <a:pPr marL="514350" indent="-457200"/>
            <a:r>
              <a:rPr lang="da-DK" dirty="0" smtClean="0"/>
              <a:t>To patruljer sejler hele mødet – to patruljer på land</a:t>
            </a:r>
          </a:p>
          <a:p>
            <a:pPr marL="514350" indent="-457200"/>
            <a:r>
              <a:rPr lang="da-DK" dirty="0" smtClean="0"/>
              <a:t>Tydelige markering (fx med farvebånd) af hvilket niveau den enkelte søspejder er på</a:t>
            </a:r>
            <a:endParaRPr lang="da-DK" dirty="0"/>
          </a:p>
        </p:txBody>
      </p:sp>
      <p:pic>
        <p:nvPicPr>
          <p:cNvPr id="4"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7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4</a:t>
            </a:r>
            <a:r>
              <a:rPr lang="da-DK" dirty="0" smtClean="0"/>
              <a:t>. Ramme for sejldage</a:t>
            </a:r>
            <a:endParaRPr lang="da-DK" dirty="0"/>
          </a:p>
        </p:txBody>
      </p:sp>
      <p:sp>
        <p:nvSpPr>
          <p:cNvPr id="3" name="Pladsholder til indhold 2"/>
          <p:cNvSpPr>
            <a:spLocks noGrp="1"/>
          </p:cNvSpPr>
          <p:nvPr>
            <p:ph idx="1"/>
          </p:nvPr>
        </p:nvSpPr>
        <p:spPr/>
        <p:txBody>
          <a:bodyPr/>
          <a:lstStyle/>
          <a:p>
            <a:pPr marL="514350" indent="-514350">
              <a:buFont typeface="+mj-lt"/>
              <a:buAutoNum type="arabicPeriod"/>
            </a:pPr>
            <a:r>
              <a:rPr lang="da-DK" dirty="0" smtClean="0"/>
              <a:t>Skippermøde (10 min): Gennemgang af dagens øvelser/program</a:t>
            </a:r>
          </a:p>
          <a:p>
            <a:pPr marL="514350" indent="-514350">
              <a:buFont typeface="+mj-lt"/>
              <a:buAutoNum type="arabicPeriod"/>
            </a:pPr>
            <a:r>
              <a:rPr lang="da-DK" dirty="0" err="1" smtClean="0"/>
              <a:t>Oprigning</a:t>
            </a:r>
            <a:r>
              <a:rPr lang="da-DK" dirty="0" smtClean="0"/>
              <a:t> i patruljer og udlægning af baner (15 min)</a:t>
            </a:r>
          </a:p>
          <a:p>
            <a:pPr marL="514350" indent="-514350">
              <a:buFont typeface="+mj-lt"/>
              <a:buAutoNum type="arabicPeriod"/>
            </a:pPr>
            <a:r>
              <a:rPr lang="da-DK" dirty="0" smtClean="0"/>
              <a:t>Dagens program/øvelser (60 min)</a:t>
            </a:r>
          </a:p>
          <a:p>
            <a:pPr marL="514350" indent="-514350">
              <a:buFont typeface="+mj-lt"/>
              <a:buAutoNum type="arabicPeriod"/>
            </a:pPr>
            <a:r>
              <a:rPr lang="da-DK" dirty="0" smtClean="0"/>
              <a:t>Afrigning i patruljer og oprydning (15 min)</a:t>
            </a:r>
          </a:p>
          <a:p>
            <a:pPr marL="514350" indent="-514350">
              <a:buFont typeface="+mj-lt"/>
              <a:buAutoNum type="arabicPeriod"/>
            </a:pPr>
            <a:r>
              <a:rPr lang="da-DK" dirty="0" smtClean="0"/>
              <a:t>Opsamling og afslutning (10 min)</a:t>
            </a:r>
            <a:endParaRPr lang="da-DK" dirty="0"/>
          </a:p>
        </p:txBody>
      </p:sp>
      <p:pic>
        <p:nvPicPr>
          <p:cNvPr id="4"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4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5</a:t>
            </a:r>
            <a:r>
              <a:rPr lang="da-DK" dirty="0" smtClean="0"/>
              <a:t>. Ledernes rolle</a:t>
            </a:r>
            <a:endParaRPr lang="da-DK" dirty="0"/>
          </a:p>
        </p:txBody>
      </p:sp>
      <p:sp>
        <p:nvSpPr>
          <p:cNvPr id="3" name="Pladsholder til indhold 2"/>
          <p:cNvSpPr>
            <a:spLocks noGrp="1"/>
          </p:cNvSpPr>
          <p:nvPr>
            <p:ph idx="1"/>
          </p:nvPr>
        </p:nvSpPr>
        <p:spPr/>
        <p:txBody>
          <a:bodyPr/>
          <a:lstStyle/>
          <a:p>
            <a:r>
              <a:rPr lang="da-DK" dirty="0" smtClean="0"/>
              <a:t>Sikre trygge og sjove oplevelser med bådene</a:t>
            </a:r>
          </a:p>
          <a:p>
            <a:r>
              <a:rPr lang="da-DK" dirty="0" smtClean="0"/>
              <a:t>Kontrollere at bådene er rigget korrekt og sikkerhedsudstyr i orden</a:t>
            </a:r>
          </a:p>
          <a:p>
            <a:r>
              <a:rPr lang="da-DK" dirty="0" smtClean="0"/>
              <a:t>Følge og understøtte den enkelte søspejders og patruljes udvikling</a:t>
            </a:r>
          </a:p>
          <a:p>
            <a:r>
              <a:rPr lang="da-DK" dirty="0" smtClean="0"/>
              <a:t>Sørge for at patruljerne opdaterer deres sejlerjournaler</a:t>
            </a:r>
          </a:p>
        </p:txBody>
      </p:sp>
      <p:pic>
        <p:nvPicPr>
          <p:cNvPr id="4"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46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1</a:t>
            </a:r>
            <a:r>
              <a:rPr lang="da-DK" dirty="0" smtClean="0"/>
              <a:t>. diplomkonceptet</a:t>
            </a:r>
            <a:endParaRPr lang="da-DK" dirty="0"/>
          </a:p>
        </p:txBody>
      </p:sp>
      <p:sp>
        <p:nvSpPr>
          <p:cNvPr id="5" name="Pladsholder til tekst 4"/>
          <p:cNvSpPr>
            <a:spLocks noGrp="1"/>
          </p:cNvSpPr>
          <p:nvPr>
            <p:ph type="body" idx="1"/>
          </p:nvPr>
        </p:nvSpPr>
        <p:spPr/>
        <p:txBody>
          <a:bodyPr/>
          <a:lstStyle/>
          <a:p>
            <a:endParaRPr lang="da-DK"/>
          </a:p>
        </p:txBody>
      </p:sp>
      <p:pic>
        <p:nvPicPr>
          <p:cNvPr id="6"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39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Diplomkonceptet</a:t>
            </a:r>
            <a:endParaRPr lang="da-DK" dirty="0"/>
          </a:p>
        </p:txBody>
      </p:sp>
      <p:graphicFrame>
        <p:nvGraphicFramePr>
          <p:cNvPr id="4" name="Diagram 3"/>
          <p:cNvGraphicFramePr/>
          <p:nvPr>
            <p:extLst>
              <p:ext uri="{D42A27DB-BD31-4B8C-83A1-F6EECF244321}">
                <p14:modId xmlns:p14="http://schemas.microsoft.com/office/powerpoint/2010/main" val="76097016"/>
              </p:ext>
            </p:extLst>
          </p:nvPr>
        </p:nvGraphicFramePr>
        <p:xfrm>
          <a:off x="2339752" y="1863874"/>
          <a:ext cx="4439816"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frundet rektangel 5"/>
          <p:cNvSpPr/>
          <p:nvPr/>
        </p:nvSpPr>
        <p:spPr>
          <a:xfrm>
            <a:off x="6921846" y="2420888"/>
            <a:ext cx="1872208" cy="13681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a-DK" dirty="0" smtClean="0"/>
              <a:t>TROPPEN</a:t>
            </a:r>
            <a:endParaRPr lang="da-DK" dirty="0"/>
          </a:p>
        </p:txBody>
      </p:sp>
      <p:pic>
        <p:nvPicPr>
          <p:cNvPr id="5122" name="Picture 2" descr="C:\Users\MNIE0648\Desktop\Privat\Havets Helte\Ansøgning\dds_water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0444" y="2836197"/>
            <a:ext cx="755011" cy="75501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e 11"/>
          <p:cNvGrpSpPr/>
          <p:nvPr/>
        </p:nvGrpSpPr>
        <p:grpSpPr>
          <a:xfrm>
            <a:off x="539552" y="2567097"/>
            <a:ext cx="1704889" cy="646606"/>
            <a:chOff x="2734926" y="936711"/>
            <a:chExt cx="1704889" cy="646606"/>
          </a:xfrm>
          <a:solidFill>
            <a:schemeClr val="tx2"/>
          </a:solidFill>
        </p:grpSpPr>
        <p:sp>
          <p:nvSpPr>
            <p:cNvPr id="16" name="Højrepil 15"/>
            <p:cNvSpPr/>
            <p:nvPr/>
          </p:nvSpPr>
          <p:spPr>
            <a:xfrm>
              <a:off x="2734926" y="936711"/>
              <a:ext cx="1704889" cy="646606"/>
            </a:xfrm>
            <a:prstGeom prst="rightArrow">
              <a:avLst>
                <a:gd name="adj1" fmla="val 50000"/>
                <a:gd name="adj2" fmla="val 5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Højrepil 4"/>
            <p:cNvSpPr/>
            <p:nvPr/>
          </p:nvSpPr>
          <p:spPr>
            <a:xfrm>
              <a:off x="2734926" y="1098363"/>
              <a:ext cx="1543238" cy="3233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0" tIns="72000" rIns="254000" bIns="102649" numCol="1" spcCol="1270" anchor="t" anchorCtr="0">
              <a:noAutofit/>
            </a:bodyPr>
            <a:lstStyle/>
            <a:p>
              <a:pPr lvl="0" algn="l" defTabSz="444500">
                <a:lnSpc>
                  <a:spcPct val="90000"/>
                </a:lnSpc>
                <a:spcBef>
                  <a:spcPct val="0"/>
                </a:spcBef>
                <a:spcAft>
                  <a:spcPct val="35000"/>
                </a:spcAft>
              </a:pPr>
              <a:r>
                <a:rPr lang="da-DK" sz="1600" kern="1200" smtClean="0"/>
                <a:t>Skildpadde</a:t>
              </a:r>
              <a:endParaRPr lang="da-DK" sz="1600" kern="1200" dirty="0"/>
            </a:p>
          </p:txBody>
        </p:sp>
      </p:grpSp>
      <p:grpSp>
        <p:nvGrpSpPr>
          <p:cNvPr id="13" name="Gruppe 12"/>
          <p:cNvGrpSpPr/>
          <p:nvPr/>
        </p:nvGrpSpPr>
        <p:grpSpPr>
          <a:xfrm>
            <a:off x="539552" y="3065724"/>
            <a:ext cx="1367463" cy="939340"/>
            <a:chOff x="2734926" y="1435338"/>
            <a:chExt cx="1367463" cy="1227372"/>
          </a:xfrm>
        </p:grpSpPr>
        <p:sp>
          <p:nvSpPr>
            <p:cNvPr id="14" name="Rektangel 13"/>
            <p:cNvSpPr/>
            <p:nvPr/>
          </p:nvSpPr>
          <p:spPr>
            <a:xfrm>
              <a:off x="2734926" y="1435338"/>
              <a:ext cx="1367463" cy="122737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ktangel 14"/>
            <p:cNvSpPr/>
            <p:nvPr/>
          </p:nvSpPr>
          <p:spPr>
            <a:xfrm>
              <a:off x="2734926" y="1435338"/>
              <a:ext cx="1367463" cy="12273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da-DK" sz="1400" kern="1200" dirty="0" smtClean="0"/>
                <a:t>- Tryghed ved at være på vandet og i bådene</a:t>
              </a:r>
            </a:p>
            <a:p>
              <a:pPr lvl="0" algn="l" defTabSz="444500">
                <a:lnSpc>
                  <a:spcPct val="90000"/>
                </a:lnSpc>
                <a:spcBef>
                  <a:spcPct val="0"/>
                </a:spcBef>
                <a:spcAft>
                  <a:spcPct val="35000"/>
                </a:spcAft>
              </a:pPr>
              <a:r>
                <a:rPr lang="da-DK" sz="1400" kern="1200" dirty="0" smtClean="0"/>
                <a:t>- Sejle selv</a:t>
              </a:r>
            </a:p>
          </p:txBody>
        </p:sp>
      </p:grpSp>
      <p:grpSp>
        <p:nvGrpSpPr>
          <p:cNvPr id="18" name="Gruppe 17"/>
          <p:cNvGrpSpPr/>
          <p:nvPr/>
        </p:nvGrpSpPr>
        <p:grpSpPr>
          <a:xfrm>
            <a:off x="6955035" y="3861048"/>
            <a:ext cx="1839019" cy="576064"/>
            <a:chOff x="2734926" y="1435338"/>
            <a:chExt cx="1367463" cy="1227372"/>
          </a:xfrm>
        </p:grpSpPr>
        <p:sp>
          <p:nvSpPr>
            <p:cNvPr id="19" name="Rektangel 18"/>
            <p:cNvSpPr/>
            <p:nvPr/>
          </p:nvSpPr>
          <p:spPr>
            <a:xfrm>
              <a:off x="2734926" y="1435338"/>
              <a:ext cx="1367463" cy="1227372"/>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ktangel 19"/>
            <p:cNvSpPr/>
            <p:nvPr/>
          </p:nvSpPr>
          <p:spPr>
            <a:xfrm>
              <a:off x="2734926" y="1435338"/>
              <a:ext cx="1367463" cy="12273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da-DK" sz="1400" kern="1200" dirty="0" smtClean="0"/>
                <a:t>- Sejlprøve af 3. grad</a:t>
              </a:r>
            </a:p>
          </p:txBody>
        </p:sp>
      </p:grpSp>
      <p:pic>
        <p:nvPicPr>
          <p:cNvPr id="3074" name="Picture 2" descr="Småbådsmærk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808" y="3888788"/>
            <a:ext cx="1584176" cy="11390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dds.dk/sites/default/files/u11929/S%C3%B8spejd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8024" y="4005064"/>
            <a:ext cx="1584176" cy="10674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boks 2"/>
          <p:cNvSpPr txBox="1"/>
          <p:nvPr/>
        </p:nvSpPr>
        <p:spPr>
          <a:xfrm>
            <a:off x="3045525" y="5056461"/>
            <a:ext cx="1372165" cy="276999"/>
          </a:xfrm>
          <a:prstGeom prst="rect">
            <a:avLst/>
          </a:prstGeom>
          <a:noFill/>
          <a:ln w="19050">
            <a:solidFill>
              <a:schemeClr val="tx2"/>
            </a:solidFill>
          </a:ln>
        </p:spPr>
        <p:txBody>
          <a:bodyPr wrap="square" rtlCol="0" anchor="ctr">
            <a:spAutoFit/>
          </a:bodyPr>
          <a:lstStyle/>
          <a:p>
            <a:r>
              <a:rPr lang="da-DK" sz="1200" dirty="0" smtClean="0"/>
              <a:t>SMÅBÅDSMÆRKET</a:t>
            </a:r>
            <a:endParaRPr lang="da-DK" sz="1200" dirty="0"/>
          </a:p>
        </p:txBody>
      </p:sp>
      <p:sp>
        <p:nvSpPr>
          <p:cNvPr id="21" name="Tekstboks 20"/>
          <p:cNvSpPr txBox="1"/>
          <p:nvPr/>
        </p:nvSpPr>
        <p:spPr>
          <a:xfrm>
            <a:off x="5004047" y="5052560"/>
            <a:ext cx="1345128" cy="276999"/>
          </a:xfrm>
          <a:prstGeom prst="rect">
            <a:avLst/>
          </a:prstGeom>
          <a:noFill/>
          <a:ln w="19050">
            <a:solidFill>
              <a:schemeClr val="tx2"/>
            </a:solidFill>
          </a:ln>
        </p:spPr>
        <p:txBody>
          <a:bodyPr wrap="square" rtlCol="0" anchor="ctr">
            <a:spAutoFit/>
          </a:bodyPr>
          <a:lstStyle/>
          <a:p>
            <a:r>
              <a:rPr lang="da-DK" sz="1200" dirty="0" smtClean="0"/>
              <a:t>SØSPEJDER - BASIS</a:t>
            </a:r>
            <a:endParaRPr lang="da-DK" sz="1200" dirty="0"/>
          </a:p>
        </p:txBody>
      </p:sp>
      <p:pic>
        <p:nvPicPr>
          <p:cNvPr id="22" name="Picture 2" descr="C:\Users\MNIE0648\Desktop\Privat\Havets Helte\Ansøgning\dds_water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99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Skildpadderne</a:t>
            </a:r>
            <a:endParaRPr lang="da-DK"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719"/>
            <a:ext cx="3234259" cy="13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801" y="2204864"/>
            <a:ext cx="68770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49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770984" cy="1143000"/>
          </a:xfrm>
        </p:spPr>
        <p:txBody>
          <a:bodyPr/>
          <a:lstStyle/>
          <a:p>
            <a:r>
              <a:rPr lang="da-DK" dirty="0" smtClean="0"/>
              <a:t>Sældiplomet</a:t>
            </a:r>
            <a:endParaRPr lang="da-DK"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73719"/>
            <a:ext cx="3234259" cy="138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MNIE0648\Desktop\Privat\Havets Helte\Ansøgning\dds_water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2157413"/>
            <a:ext cx="687705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49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illedresultat for optimistjol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268760"/>
            <a:ext cx="5400600" cy="54006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a-DK" dirty="0" smtClean="0"/>
              <a:t>Hvad hedder optimistens dele?</a:t>
            </a:r>
            <a:endParaRPr lang="da-DK" dirty="0"/>
          </a:p>
        </p:txBody>
      </p:sp>
      <p:sp>
        <p:nvSpPr>
          <p:cNvPr id="4" name="Pladsholder til indhold 3"/>
          <p:cNvSpPr>
            <a:spLocks noGrp="1"/>
          </p:cNvSpPr>
          <p:nvPr>
            <p:ph idx="1"/>
          </p:nvPr>
        </p:nvSpPr>
        <p:spPr>
          <a:xfrm>
            <a:off x="5940152" y="1462578"/>
            <a:ext cx="2952328" cy="5141168"/>
          </a:xfrm>
        </p:spPr>
        <p:txBody>
          <a:bodyPr>
            <a:normAutofit/>
          </a:bodyPr>
          <a:lstStyle/>
          <a:p>
            <a:r>
              <a:rPr lang="da-DK" sz="2000" dirty="0" smtClean="0"/>
              <a:t>Godt at vide</a:t>
            </a:r>
          </a:p>
          <a:p>
            <a:pPr lvl="1"/>
            <a:r>
              <a:rPr lang="da-DK" sz="1800" dirty="0" smtClean="0"/>
              <a:t>Sejlpind</a:t>
            </a:r>
          </a:p>
          <a:p>
            <a:pPr lvl="1"/>
            <a:r>
              <a:rPr lang="da-DK" sz="1800" dirty="0" smtClean="0"/>
              <a:t>Hæk</a:t>
            </a:r>
          </a:p>
          <a:p>
            <a:pPr lvl="1"/>
            <a:r>
              <a:rPr lang="da-DK" sz="1800" dirty="0" smtClean="0"/>
              <a:t>Stævn</a:t>
            </a:r>
          </a:p>
          <a:p>
            <a:pPr lvl="1"/>
            <a:r>
              <a:rPr lang="da-DK" sz="1800" dirty="0" smtClean="0"/>
              <a:t>Sprydhal</a:t>
            </a:r>
          </a:p>
          <a:p>
            <a:pPr lvl="1"/>
            <a:r>
              <a:rPr lang="da-DK" sz="1800" dirty="0" smtClean="0"/>
              <a:t>Bomgaffel</a:t>
            </a:r>
          </a:p>
          <a:p>
            <a:pPr lvl="1"/>
            <a:r>
              <a:rPr lang="da-DK" sz="1800" dirty="0" smtClean="0"/>
              <a:t>Bomnedhal</a:t>
            </a:r>
          </a:p>
          <a:p>
            <a:pPr lvl="1"/>
            <a:r>
              <a:rPr lang="da-DK" sz="1800" dirty="0" smtClean="0"/>
              <a:t>Bomudhal</a:t>
            </a:r>
          </a:p>
          <a:p>
            <a:pPr lvl="1"/>
            <a:r>
              <a:rPr lang="da-DK" sz="1800" dirty="0" smtClean="0"/>
              <a:t>Blok og </a:t>
            </a:r>
            <a:r>
              <a:rPr lang="da-DK" sz="1800" dirty="0" err="1" smtClean="0"/>
              <a:t>sjækel</a:t>
            </a:r>
            <a:endParaRPr lang="da-DK" sz="1800" dirty="0" smtClean="0"/>
          </a:p>
          <a:p>
            <a:pPr lvl="1"/>
            <a:r>
              <a:rPr lang="da-DK" sz="1800" dirty="0" smtClean="0"/>
              <a:t>Vindpil</a:t>
            </a:r>
          </a:p>
          <a:p>
            <a:pPr lvl="1"/>
            <a:r>
              <a:rPr lang="da-DK" sz="1800" dirty="0" smtClean="0"/>
              <a:t>Hanefod</a:t>
            </a:r>
          </a:p>
          <a:p>
            <a:pPr lvl="1"/>
            <a:r>
              <a:rPr lang="da-DK" sz="1800" dirty="0" smtClean="0"/>
              <a:t>Tofte</a:t>
            </a:r>
          </a:p>
        </p:txBody>
      </p:sp>
      <p:sp>
        <p:nvSpPr>
          <p:cNvPr id="13" name="Pladsholder til indhold 3"/>
          <p:cNvSpPr txBox="1">
            <a:spLocks/>
          </p:cNvSpPr>
          <p:nvPr/>
        </p:nvSpPr>
        <p:spPr>
          <a:xfrm>
            <a:off x="539552" y="1412776"/>
            <a:ext cx="3456384" cy="50405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da-DK" dirty="0" smtClean="0"/>
              <a:t>Skal vides</a:t>
            </a:r>
          </a:p>
          <a:p>
            <a:pPr lvl="1">
              <a:lnSpc>
                <a:spcPct val="120000"/>
              </a:lnSpc>
            </a:pPr>
            <a:r>
              <a:rPr lang="da-DK" dirty="0" smtClean="0"/>
              <a:t>Sejl</a:t>
            </a:r>
          </a:p>
          <a:p>
            <a:pPr lvl="1">
              <a:lnSpc>
                <a:spcPct val="120000"/>
              </a:lnSpc>
            </a:pPr>
            <a:r>
              <a:rPr lang="da-DK" dirty="0" smtClean="0"/>
              <a:t>Mast</a:t>
            </a:r>
          </a:p>
          <a:p>
            <a:pPr lvl="1">
              <a:lnSpc>
                <a:spcPct val="120000"/>
              </a:lnSpc>
            </a:pPr>
            <a:r>
              <a:rPr lang="da-DK" dirty="0" smtClean="0"/>
              <a:t>Bom</a:t>
            </a:r>
          </a:p>
          <a:p>
            <a:pPr lvl="1">
              <a:lnSpc>
                <a:spcPct val="120000"/>
              </a:lnSpc>
            </a:pPr>
            <a:r>
              <a:rPr lang="da-DK" dirty="0" smtClean="0"/>
              <a:t>Skrog</a:t>
            </a:r>
          </a:p>
          <a:p>
            <a:pPr lvl="1">
              <a:lnSpc>
                <a:spcPct val="120000"/>
              </a:lnSpc>
            </a:pPr>
            <a:r>
              <a:rPr lang="da-DK" dirty="0" smtClean="0"/>
              <a:t>Sværd</a:t>
            </a:r>
          </a:p>
          <a:p>
            <a:pPr lvl="1">
              <a:lnSpc>
                <a:spcPct val="120000"/>
              </a:lnSpc>
            </a:pPr>
            <a:r>
              <a:rPr lang="da-DK" dirty="0" smtClean="0"/>
              <a:t>Ror</a:t>
            </a:r>
          </a:p>
          <a:p>
            <a:pPr lvl="1">
              <a:lnSpc>
                <a:spcPct val="120000"/>
              </a:lnSpc>
            </a:pPr>
            <a:r>
              <a:rPr lang="da-DK" dirty="0" smtClean="0"/>
              <a:t>Rorpind</a:t>
            </a:r>
          </a:p>
          <a:p>
            <a:pPr lvl="1">
              <a:lnSpc>
                <a:spcPct val="120000"/>
              </a:lnSpc>
            </a:pPr>
            <a:r>
              <a:rPr lang="da-DK" dirty="0" smtClean="0"/>
              <a:t>Skøde</a:t>
            </a:r>
          </a:p>
          <a:p>
            <a:pPr lvl="1">
              <a:lnSpc>
                <a:spcPct val="120000"/>
              </a:lnSpc>
            </a:pPr>
            <a:r>
              <a:rPr lang="da-DK" dirty="0" smtClean="0"/>
              <a:t>Fangline</a:t>
            </a:r>
          </a:p>
          <a:p>
            <a:pPr lvl="1">
              <a:lnSpc>
                <a:spcPct val="120000"/>
              </a:lnSpc>
            </a:pPr>
            <a:r>
              <a:rPr lang="da-DK" dirty="0" smtClean="0"/>
              <a:t>Sprydstage</a:t>
            </a:r>
          </a:p>
          <a:p>
            <a:pPr lvl="1">
              <a:lnSpc>
                <a:spcPct val="120000"/>
              </a:lnSpc>
            </a:pPr>
            <a:r>
              <a:rPr lang="da-DK" dirty="0" smtClean="0"/>
              <a:t>Mastesikring</a:t>
            </a:r>
          </a:p>
          <a:p>
            <a:pPr lvl="1">
              <a:lnSpc>
                <a:spcPct val="120000"/>
              </a:lnSpc>
            </a:pPr>
            <a:r>
              <a:rPr lang="da-DK" dirty="0" smtClean="0"/>
              <a:t>Opdriftsmiddel</a:t>
            </a:r>
          </a:p>
          <a:p>
            <a:pPr lvl="1">
              <a:lnSpc>
                <a:spcPct val="120000"/>
              </a:lnSpc>
            </a:pPr>
            <a:r>
              <a:rPr lang="da-DK" dirty="0" smtClean="0"/>
              <a:t>Hængestropper</a:t>
            </a:r>
          </a:p>
          <a:p>
            <a:pPr lvl="1">
              <a:lnSpc>
                <a:spcPct val="120000"/>
              </a:lnSpc>
            </a:pPr>
            <a:r>
              <a:rPr lang="da-DK" dirty="0" smtClean="0"/>
              <a:t>Rorpindsforlænger</a:t>
            </a:r>
          </a:p>
        </p:txBody>
      </p:sp>
      <p:sp>
        <p:nvSpPr>
          <p:cNvPr id="8" name="Rektangel 7"/>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SÆLDIPLOM - VIDE</a:t>
            </a:r>
            <a:endParaRPr lang="da-DK" dirty="0">
              <a:solidFill>
                <a:schemeClr val="tx2"/>
              </a:solidFill>
            </a:endParaRPr>
          </a:p>
        </p:txBody>
      </p:sp>
      <p:pic>
        <p:nvPicPr>
          <p:cNvPr id="7" name="Picture 2" descr="C:\Users\MNIE0648\Desktop\Privat\Havets Helte\Ansøgning\dds_water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Gruppens sikkerhedsregler</a:t>
            </a:r>
            <a:endParaRPr lang="da-DK" dirty="0"/>
          </a:p>
        </p:txBody>
      </p:sp>
      <p:sp>
        <p:nvSpPr>
          <p:cNvPr id="8" name="Rektangel 7"/>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SÆLDIPLOM - VIDE</a:t>
            </a:r>
            <a:endParaRPr lang="da-DK" dirty="0">
              <a:solidFill>
                <a:schemeClr val="tx2"/>
              </a:solidFill>
            </a:endParaRPr>
          </a:p>
        </p:txBody>
      </p:sp>
      <p:sp>
        <p:nvSpPr>
          <p:cNvPr id="3" name="Pladsholder til indhold 2"/>
          <p:cNvSpPr>
            <a:spLocks noGrp="1"/>
          </p:cNvSpPr>
          <p:nvPr>
            <p:ph idx="1"/>
          </p:nvPr>
        </p:nvSpPr>
        <p:spPr>
          <a:xfrm>
            <a:off x="457200" y="1600200"/>
            <a:ext cx="4546848" cy="4525963"/>
          </a:xfrm>
        </p:spPr>
        <p:txBody>
          <a:bodyPr>
            <a:normAutofit fontScale="77500" lnSpcReduction="20000"/>
          </a:bodyPr>
          <a:lstStyle/>
          <a:p>
            <a:pPr marL="514350" indent="-514350">
              <a:buFont typeface="+mj-lt"/>
              <a:buAutoNum type="arabicPeriod"/>
            </a:pPr>
            <a:r>
              <a:rPr lang="da-DK" dirty="0" smtClean="0"/>
              <a:t>Deltag ikke i en </a:t>
            </a:r>
            <a:r>
              <a:rPr lang="da-DK" dirty="0" err="1" smtClean="0"/>
              <a:t>søaktivitet</a:t>
            </a:r>
            <a:r>
              <a:rPr lang="da-DK" dirty="0" smtClean="0"/>
              <a:t> mod din vilje</a:t>
            </a:r>
          </a:p>
          <a:p>
            <a:pPr marL="514350" indent="-514350">
              <a:buFont typeface="+mj-lt"/>
              <a:buAutoNum type="arabicPeriod"/>
            </a:pPr>
            <a:r>
              <a:rPr lang="da-DK" dirty="0" smtClean="0"/>
              <a:t>Lær at svømme</a:t>
            </a:r>
          </a:p>
          <a:p>
            <a:pPr marL="514350" indent="-514350">
              <a:buFont typeface="+mj-lt"/>
              <a:buAutoNum type="arabicPeriod"/>
            </a:pPr>
            <a:r>
              <a:rPr lang="da-DK" dirty="0" smtClean="0"/>
              <a:t>Sejl altid </a:t>
            </a:r>
            <a:r>
              <a:rPr lang="da-DK" dirty="0"/>
              <a:t>med redningsvest</a:t>
            </a:r>
          </a:p>
          <a:p>
            <a:pPr marL="514350" indent="-514350">
              <a:buFont typeface="+mj-lt"/>
              <a:buAutoNum type="arabicPeriod"/>
            </a:pPr>
            <a:r>
              <a:rPr lang="da-DK" dirty="0"/>
              <a:t>Sørg for at være klædt rigtigt </a:t>
            </a:r>
            <a:r>
              <a:rPr lang="da-DK" dirty="0" smtClean="0"/>
              <a:t>på</a:t>
            </a:r>
            <a:endParaRPr lang="da-DK" dirty="0"/>
          </a:p>
          <a:p>
            <a:pPr marL="514350" indent="-514350">
              <a:buFont typeface="+mj-lt"/>
              <a:buAutoNum type="arabicPeriod"/>
            </a:pPr>
            <a:r>
              <a:rPr lang="da-DK" dirty="0" smtClean="0"/>
              <a:t>Følg ledernes instruktioner</a:t>
            </a:r>
          </a:p>
          <a:p>
            <a:pPr marL="514350" indent="-514350">
              <a:buFont typeface="+mj-lt"/>
              <a:buAutoNum type="arabicPeriod"/>
            </a:pPr>
            <a:r>
              <a:rPr lang="da-DK" dirty="0" smtClean="0"/>
              <a:t>En leder skal have godkendt, at båden er klar til sejlads</a:t>
            </a:r>
          </a:p>
          <a:p>
            <a:pPr marL="514350" indent="-514350">
              <a:buFont typeface="+mj-lt"/>
              <a:buAutoNum type="arabicPeriod"/>
            </a:pPr>
            <a:r>
              <a:rPr lang="da-DK" dirty="0" smtClean="0"/>
              <a:t>Hav kendskab til redningsudstyret</a:t>
            </a:r>
          </a:p>
          <a:p>
            <a:pPr marL="514350" indent="-514350">
              <a:buFont typeface="+mj-lt"/>
              <a:buAutoNum type="arabicPeriod"/>
            </a:pPr>
            <a:r>
              <a:rPr lang="da-DK" dirty="0" smtClean="0"/>
              <a:t>Hav kendskab til førstehjælp</a:t>
            </a:r>
          </a:p>
        </p:txBody>
      </p:sp>
      <p:sp>
        <p:nvSpPr>
          <p:cNvPr id="4" name="Rektangel 3"/>
          <p:cNvSpPr/>
          <p:nvPr/>
        </p:nvSpPr>
        <p:spPr>
          <a:xfrm>
            <a:off x="5220072" y="1628800"/>
            <a:ext cx="3024336" cy="4278094"/>
          </a:xfrm>
          <a:prstGeom prst="rect">
            <a:avLst/>
          </a:prstGeom>
          <a:solidFill>
            <a:schemeClr val="accent1">
              <a:lumMod val="20000"/>
              <a:lumOff val="80000"/>
            </a:schemeClr>
          </a:solidFill>
        </p:spPr>
        <p:txBody>
          <a:bodyPr wrap="square">
            <a:spAutoFit/>
          </a:bodyPr>
          <a:lstStyle/>
          <a:p>
            <a:r>
              <a:rPr lang="da-DK" sz="1600" dirty="0"/>
              <a:t>REDNINGSUDSTYR:</a:t>
            </a:r>
          </a:p>
          <a:p>
            <a:pPr marL="285750" indent="-285750">
              <a:buFont typeface="Arial" panose="020B0604020202020204" pitchFamily="34" charset="0"/>
              <a:buChar char="•"/>
            </a:pPr>
            <a:r>
              <a:rPr lang="da-DK" sz="1600" dirty="0" smtClean="0"/>
              <a:t>Redningsvest </a:t>
            </a:r>
            <a:r>
              <a:rPr lang="da-DK" sz="1600" dirty="0"/>
              <a:t>med fløjte og lys</a:t>
            </a:r>
          </a:p>
          <a:p>
            <a:pPr marL="285750" indent="-285750">
              <a:buFont typeface="Arial" panose="020B0604020202020204" pitchFamily="34" charset="0"/>
              <a:buChar char="•"/>
            </a:pPr>
            <a:r>
              <a:rPr lang="da-DK" sz="1600" dirty="0" smtClean="0"/>
              <a:t>Livline</a:t>
            </a:r>
            <a:endParaRPr lang="da-DK" sz="1600" dirty="0"/>
          </a:p>
          <a:p>
            <a:pPr marL="285750" indent="-285750">
              <a:buFont typeface="Arial" panose="020B0604020202020204" pitchFamily="34" charset="0"/>
              <a:buChar char="•"/>
            </a:pPr>
            <a:r>
              <a:rPr lang="da-DK" sz="1600" dirty="0" smtClean="0"/>
              <a:t>Nødraketter og nødsignaler</a:t>
            </a:r>
            <a:endParaRPr lang="da-DK" sz="1600" dirty="0"/>
          </a:p>
          <a:p>
            <a:pPr marL="285750" indent="-285750">
              <a:buFont typeface="Arial" panose="020B0604020202020204" pitchFamily="34" charset="0"/>
              <a:buChar char="•"/>
            </a:pPr>
            <a:r>
              <a:rPr lang="da-DK" sz="1600" dirty="0" smtClean="0"/>
              <a:t>Pøs </a:t>
            </a:r>
            <a:r>
              <a:rPr lang="da-DK" sz="1600" dirty="0"/>
              <a:t>(spand) og </a:t>
            </a:r>
            <a:r>
              <a:rPr lang="da-DK" sz="1600" dirty="0" smtClean="0"/>
              <a:t>øse</a:t>
            </a:r>
            <a:endParaRPr lang="da-DK" sz="1600" dirty="0"/>
          </a:p>
          <a:p>
            <a:pPr marL="285750" indent="-285750">
              <a:buFont typeface="Arial" panose="020B0604020202020204" pitchFamily="34" charset="0"/>
              <a:buChar char="•"/>
            </a:pPr>
            <a:r>
              <a:rPr lang="da-DK" sz="1600" dirty="0" smtClean="0"/>
              <a:t>Pumpe</a:t>
            </a:r>
            <a:endParaRPr lang="da-DK" sz="1600" dirty="0"/>
          </a:p>
          <a:p>
            <a:pPr marL="285750" indent="-285750">
              <a:buFont typeface="Arial" panose="020B0604020202020204" pitchFamily="34" charset="0"/>
              <a:buChar char="•"/>
            </a:pPr>
            <a:r>
              <a:rPr lang="da-DK" sz="1600" dirty="0" smtClean="0"/>
              <a:t>Pagajer</a:t>
            </a:r>
            <a:endParaRPr lang="da-DK" sz="1600" dirty="0"/>
          </a:p>
          <a:p>
            <a:pPr marL="285750" indent="-285750">
              <a:buFont typeface="Arial" panose="020B0604020202020204" pitchFamily="34" charset="0"/>
              <a:buChar char="•"/>
            </a:pPr>
            <a:r>
              <a:rPr lang="da-DK" sz="1600" dirty="0" smtClean="0"/>
              <a:t>Anker</a:t>
            </a:r>
            <a:endParaRPr lang="da-DK" sz="1600" dirty="0"/>
          </a:p>
          <a:p>
            <a:pPr marL="285750" indent="-285750">
              <a:buFont typeface="Arial" panose="020B0604020202020204" pitchFamily="34" charset="0"/>
              <a:buChar char="•"/>
            </a:pPr>
            <a:r>
              <a:rPr lang="da-DK" sz="1600" dirty="0" smtClean="0"/>
              <a:t>Redningsreb</a:t>
            </a:r>
            <a:endParaRPr lang="da-DK" sz="1600" dirty="0"/>
          </a:p>
          <a:p>
            <a:endParaRPr lang="da-DK" sz="1600" dirty="0"/>
          </a:p>
          <a:p>
            <a:r>
              <a:rPr lang="da-DK" sz="1600" dirty="0"/>
              <a:t>FØRSTEHJÆLP:</a:t>
            </a:r>
          </a:p>
          <a:p>
            <a:pPr marL="285750" indent="-285750">
              <a:buFont typeface="Arial" panose="020B0604020202020204" pitchFamily="34" charset="0"/>
              <a:buChar char="•"/>
            </a:pPr>
            <a:r>
              <a:rPr lang="da-DK" sz="1600" dirty="0" smtClean="0"/>
              <a:t>Alarmeringsprocedure </a:t>
            </a:r>
            <a:r>
              <a:rPr lang="da-DK" sz="1600" dirty="0"/>
              <a:t>til alarmcentralen </a:t>
            </a:r>
            <a:r>
              <a:rPr lang="da-DK" sz="1600" dirty="0" smtClean="0"/>
              <a:t>1-1-2</a:t>
            </a:r>
            <a:endParaRPr lang="da-DK" sz="1600" dirty="0"/>
          </a:p>
          <a:p>
            <a:pPr marL="285750" indent="-285750">
              <a:buFont typeface="Arial" panose="020B0604020202020204" pitchFamily="34" charset="0"/>
              <a:buChar char="•"/>
            </a:pPr>
            <a:r>
              <a:rPr lang="da-DK" sz="1600" dirty="0" smtClean="0"/>
              <a:t>Kende </a:t>
            </a:r>
            <a:r>
              <a:rPr lang="da-DK" sz="1600" dirty="0"/>
              <a:t>til korrekt påklædning og afkøling til søs</a:t>
            </a:r>
          </a:p>
          <a:p>
            <a:pPr marL="285750" indent="-285750">
              <a:buFont typeface="Arial" panose="020B0604020202020204" pitchFamily="34" charset="0"/>
              <a:buChar char="•"/>
            </a:pPr>
            <a:r>
              <a:rPr lang="da-DK" sz="1600" dirty="0" smtClean="0"/>
              <a:t>Kende symptomer </a:t>
            </a:r>
            <a:r>
              <a:rPr lang="da-DK" sz="1600" dirty="0"/>
              <a:t>og forholdsregler ved søsyge</a:t>
            </a:r>
          </a:p>
        </p:txBody>
      </p:sp>
      <p:pic>
        <p:nvPicPr>
          <p:cNvPr id="6"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6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Simple sejltermer</a:t>
            </a:r>
            <a:endParaRPr lang="da-DK" dirty="0"/>
          </a:p>
        </p:txBody>
      </p:sp>
      <p:sp>
        <p:nvSpPr>
          <p:cNvPr id="8" name="Rektangel 7"/>
          <p:cNvSpPr/>
          <p:nvPr/>
        </p:nvSpPr>
        <p:spPr>
          <a:xfrm>
            <a:off x="6300192" y="44624"/>
            <a:ext cx="2791060" cy="43204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solidFill>
                  <a:schemeClr val="tx2"/>
                </a:solidFill>
              </a:rPr>
              <a:t>SÆLDIPLOM - VIDE</a:t>
            </a:r>
            <a:endParaRPr lang="da-DK" dirty="0">
              <a:solidFill>
                <a:schemeClr val="tx2"/>
              </a:solidFill>
            </a:endParaRPr>
          </a:p>
        </p:txBody>
      </p:sp>
      <p:sp>
        <p:nvSpPr>
          <p:cNvPr id="3" name="Pladsholder til indhold 2"/>
          <p:cNvSpPr>
            <a:spLocks noGrp="1"/>
          </p:cNvSpPr>
          <p:nvPr>
            <p:ph idx="1"/>
          </p:nvPr>
        </p:nvSpPr>
        <p:spPr/>
        <p:txBody>
          <a:bodyPr>
            <a:normAutofit/>
          </a:bodyPr>
          <a:lstStyle/>
          <a:p>
            <a:r>
              <a:rPr lang="da-DK" dirty="0" smtClean="0"/>
              <a:t>Hvad betyder:</a:t>
            </a:r>
          </a:p>
          <a:p>
            <a:pPr lvl="1"/>
            <a:r>
              <a:rPr lang="da-DK" dirty="0" smtClean="0"/>
              <a:t>Bagbord</a:t>
            </a:r>
          </a:p>
          <a:p>
            <a:pPr lvl="1"/>
            <a:r>
              <a:rPr lang="da-DK" dirty="0" smtClean="0"/>
              <a:t>Styrbord</a:t>
            </a:r>
          </a:p>
          <a:p>
            <a:pPr lvl="1"/>
            <a:r>
              <a:rPr lang="da-DK" dirty="0" smtClean="0"/>
              <a:t>Ret op</a:t>
            </a:r>
          </a:p>
          <a:p>
            <a:pPr lvl="1"/>
            <a:r>
              <a:rPr lang="da-DK" dirty="0" smtClean="0"/>
              <a:t>Fald af</a:t>
            </a:r>
          </a:p>
          <a:p>
            <a:pPr lvl="1"/>
            <a:r>
              <a:rPr lang="da-DK" dirty="0" smtClean="0"/>
              <a:t>Vindøje</a:t>
            </a:r>
          </a:p>
          <a:p>
            <a:pPr lvl="1"/>
            <a:r>
              <a:rPr lang="da-DK" dirty="0" smtClean="0"/>
              <a:t>Hal ind</a:t>
            </a:r>
          </a:p>
          <a:p>
            <a:pPr lvl="1"/>
            <a:r>
              <a:rPr lang="da-DK" dirty="0" smtClean="0"/>
              <a:t>Slæk ud</a:t>
            </a:r>
            <a:endParaRPr lang="da-DK" dirty="0"/>
          </a:p>
        </p:txBody>
      </p:sp>
      <p:pic>
        <p:nvPicPr>
          <p:cNvPr id="5" name="Picture 2" descr="C:\Users\MNIE0648\Desktop\Privat\Havets Helte\Ansøgning\dds_water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21288"/>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74186"/>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1029</Words>
  <Application>Microsoft Office PowerPoint</Application>
  <PresentationFormat>Skærmshow (4:3)</PresentationFormat>
  <Paragraphs>260</Paragraphs>
  <Slides>29</Slides>
  <Notes>29</Notes>
  <HiddenSlides>0</HiddenSlides>
  <MMClips>0</MMClips>
  <ScaleCrop>false</ScaleCrop>
  <HeadingPairs>
    <vt:vector size="4" baseType="variant">
      <vt:variant>
        <vt:lpstr>Tema</vt:lpstr>
      </vt:variant>
      <vt:variant>
        <vt:i4>1</vt:i4>
      </vt:variant>
      <vt:variant>
        <vt:lpstr>Diastitler</vt:lpstr>
      </vt:variant>
      <vt:variant>
        <vt:i4>29</vt:i4>
      </vt:variant>
    </vt:vector>
  </HeadingPairs>
  <TitlesOfParts>
    <vt:vector size="30" baseType="lpstr">
      <vt:lpstr>Kontortema</vt:lpstr>
      <vt:lpstr>Sådan lærer Ulvene at sejle i Havets Helte</vt:lpstr>
      <vt:lpstr>Indhold</vt:lpstr>
      <vt:lpstr>1. diplomkonceptet</vt:lpstr>
      <vt:lpstr>Diplomkonceptet</vt:lpstr>
      <vt:lpstr>Skildpadderne</vt:lpstr>
      <vt:lpstr>Sældiplomet</vt:lpstr>
      <vt:lpstr>Hvad hedder optimistens dele?</vt:lpstr>
      <vt:lpstr>Gruppens sikkerhedsregler</vt:lpstr>
      <vt:lpstr>Simple sejltermer</vt:lpstr>
      <vt:lpstr>Søløvediplomet</vt:lpstr>
      <vt:lpstr>Hvordan virker optimistens udstyr?</vt:lpstr>
      <vt:lpstr>Udvidede sejltermer</vt:lpstr>
      <vt:lpstr>Grundlæggende søvejsregler</vt:lpstr>
      <vt:lpstr>Delfin diplomet</vt:lpstr>
      <vt:lpstr>Bådsmand-diplom</vt:lpstr>
      <vt:lpstr>Skipper-diplom</vt:lpstr>
      <vt:lpstr>Aflæse søkort</vt:lpstr>
      <vt:lpstr>Simpel lanterneføring</vt:lpstr>
      <vt:lpstr>Farvandsafmærkning</vt:lpstr>
      <vt:lpstr>Kaptajn-diplom</vt:lpstr>
      <vt:lpstr>Mand over bord manøvre</vt:lpstr>
      <vt:lpstr>2. Øvelser</vt:lpstr>
      <vt:lpstr>Øvelse: Sejlende stopdans</vt:lpstr>
      <vt:lpstr>Øvelse: Bolde i boks</vt:lpstr>
      <vt:lpstr>Øvelse: Ottetalsræs</vt:lpstr>
      <vt:lpstr>Øvelse: Ulven kommer</vt:lpstr>
      <vt:lpstr>3. Overordnede principper</vt:lpstr>
      <vt:lpstr>4. Ramme for sejldage</vt:lpstr>
      <vt:lpstr>5. Ledernes rolle</vt:lpstr>
    </vt:vector>
  </TitlesOfParts>
  <Company>Region Hovedstaden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Meilandt Nielsen</dc:creator>
  <cp:lastModifiedBy>Martin Meilandt Nielsen</cp:lastModifiedBy>
  <cp:revision>51</cp:revision>
  <dcterms:created xsi:type="dcterms:W3CDTF">2016-11-14T09:42:11Z</dcterms:created>
  <dcterms:modified xsi:type="dcterms:W3CDTF">2017-02-06T14:16:15Z</dcterms:modified>
</cp:coreProperties>
</file>